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4" r:id="rId2"/>
    <p:sldId id="321" r:id="rId3"/>
    <p:sldId id="323" r:id="rId4"/>
    <p:sldId id="2698" r:id="rId5"/>
    <p:sldId id="2699" r:id="rId6"/>
    <p:sldId id="2713" r:id="rId7"/>
    <p:sldId id="2701" r:id="rId8"/>
    <p:sldId id="2704" r:id="rId9"/>
    <p:sldId id="2703" r:id="rId10"/>
    <p:sldId id="2705" r:id="rId11"/>
    <p:sldId id="2706" r:id="rId12"/>
    <p:sldId id="2702" r:id="rId13"/>
    <p:sldId id="2709" r:id="rId14"/>
    <p:sldId id="2710" r:id="rId15"/>
    <p:sldId id="2711" r:id="rId16"/>
    <p:sldId id="2712" r:id="rId17"/>
    <p:sldId id="2714" r:id="rId18"/>
    <p:sldId id="301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E3A"/>
    <a:srgbClr val="1BC6CA"/>
    <a:srgbClr val="D04C09"/>
    <a:srgbClr val="D5102F"/>
    <a:srgbClr val="EE929A"/>
    <a:srgbClr val="FFFF99"/>
    <a:srgbClr val="1C346B"/>
    <a:srgbClr val="8581B3"/>
    <a:srgbClr val="F49F98"/>
    <a:srgbClr val="D45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2"/>
    <p:restoredTop sz="54656" autoAdjust="0"/>
  </p:normalViewPr>
  <p:slideViewPr>
    <p:cSldViewPr snapToGrid="0">
      <p:cViewPr>
        <p:scale>
          <a:sx n="51" d="100"/>
          <a:sy n="51" d="100"/>
        </p:scale>
        <p:origin x="3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C5E827F-AFFB-4521-937A-4A6CC48BEF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BD6053-A03A-44A9-A252-2AE4141F3C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AE3F3-D9BC-4026-9AA0-5E733025F96D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DA3799-5E67-47F8-B416-6B830744DC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1DC965-793F-40A9-8DDB-C2597918B9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CE5A8-732E-4637-BF68-72F2A90CC8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451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A1EF9-338E-4566-BAB4-3E8ADC30C037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D628D-FC62-4541-A05E-E95D41248A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44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702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Daten &amp; Analytik dominieren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Schleswig-Holstein: datengetriebene Verwaltung, KI soll Entscheidungsprozesse verbessern.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Sachsen: Open Data Portal als Grundlage für KI-Training und Innovation.</a:t>
            </a:r>
          </a:p>
          <a:p>
            <a:r>
              <a:rPr lang="de-DE" b="1" dirty="0"/>
              <a:t>Externe Wissensaufnahme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Niedersachsen: breite Stakeholder-Beteiligung – Kammern, Hochschulen, Zivilgesellschaft.</a:t>
            </a:r>
          </a:p>
          <a:p>
            <a:r>
              <a:rPr lang="de-DE" b="1" dirty="0"/>
              <a:t>Strategic </a:t>
            </a:r>
            <a:r>
              <a:rPr lang="de-DE" b="1" dirty="0" err="1"/>
              <a:t>foresight</a:t>
            </a:r>
            <a:r>
              <a:rPr lang="de-DE" b="1" dirty="0"/>
              <a:t> meist schwach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Ausnahme Brandenburg: SWOT-Analyse, jährliches Monitoring, Zwischen- und Schlussevaluation.</a:t>
            </a:r>
          </a:p>
          <a:p>
            <a:r>
              <a:rPr lang="de-DE" b="1" dirty="0"/>
              <a:t>Takeaway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Verwaltung setzt stark auf Daten, aber institutionalisierte Vorausschau ist selten.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80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Allianzen</a:t>
            </a:r>
            <a:r>
              <a:rPr lang="en-GB" b="1" dirty="0"/>
              <a:t> </a:t>
            </a:r>
            <a:r>
              <a:rPr lang="en-GB" b="1" dirty="0" err="1"/>
              <a:t>im</a:t>
            </a:r>
            <a:r>
              <a:rPr lang="en-GB" b="1" dirty="0"/>
              <a:t> </a:t>
            </a:r>
            <a:r>
              <a:rPr lang="en-GB" b="1" dirty="0" err="1"/>
              <a:t>Zentrum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Sachsen: </a:t>
            </a:r>
            <a:r>
              <a:rPr lang="en-GB" dirty="0" err="1"/>
              <a:t>Beteiligungsplattform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Bürger:innen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Brandenburg: IMAG + </a:t>
            </a:r>
            <a:r>
              <a:rPr lang="en-GB" u="sng" dirty="0"/>
              <a:t>KI-</a:t>
            </a:r>
            <a:r>
              <a:rPr lang="en-GB" u="sng" dirty="0" err="1"/>
              <a:t>Beirat</a:t>
            </a:r>
            <a:r>
              <a:rPr lang="en-GB" u="sng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feste</a:t>
            </a:r>
            <a:r>
              <a:rPr lang="en-GB" dirty="0"/>
              <a:t> Governance-</a:t>
            </a:r>
            <a:r>
              <a:rPr lang="en-GB" dirty="0" err="1"/>
              <a:t>Struktur</a:t>
            </a:r>
            <a:r>
              <a:rPr lang="en-GB" dirty="0"/>
              <a:t>.</a:t>
            </a:r>
          </a:p>
          <a:p>
            <a:r>
              <a:rPr lang="en-GB" b="1" dirty="0" err="1"/>
              <a:t>Ressourcenmobilisierung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Hessen: 1,2 </a:t>
            </a:r>
            <a:r>
              <a:rPr lang="en-GB" dirty="0" err="1"/>
              <a:t>Mrd</a:t>
            </a:r>
            <a:r>
              <a:rPr lang="en-GB" dirty="0"/>
              <a:t>. € </a:t>
            </a:r>
            <a:r>
              <a:rPr lang="en-GB" dirty="0" err="1"/>
              <a:t>Digitalbudget</a:t>
            </a:r>
            <a:r>
              <a:rPr lang="en-GB" dirty="0"/>
              <a:t>, </a:t>
            </a:r>
            <a:r>
              <a:rPr lang="en-GB" dirty="0" err="1"/>
              <a:t>zentral</a:t>
            </a:r>
            <a:r>
              <a:rPr lang="en-GB" dirty="0"/>
              <a:t> </a:t>
            </a:r>
            <a:r>
              <a:rPr lang="en-GB" dirty="0" err="1"/>
              <a:t>gesteuert</a:t>
            </a:r>
            <a:r>
              <a:rPr lang="en-GB" dirty="0"/>
              <a:t> → </a:t>
            </a:r>
            <a:r>
              <a:rPr lang="en-GB" dirty="0" err="1"/>
              <a:t>hohe</a:t>
            </a:r>
            <a:r>
              <a:rPr lang="en-GB" dirty="0"/>
              <a:t> </a:t>
            </a:r>
            <a:r>
              <a:rPr lang="en-GB" dirty="0" err="1"/>
              <a:t>Investitionsflexibilität</a:t>
            </a:r>
            <a:r>
              <a:rPr lang="en-GB" dirty="0"/>
              <a:t>.</a:t>
            </a:r>
          </a:p>
          <a:p>
            <a:r>
              <a:rPr lang="en-GB" b="1" dirty="0" err="1"/>
              <a:t>Skalierung</a:t>
            </a:r>
            <a:r>
              <a:rPr lang="en-GB" b="1" dirty="0"/>
              <a:t> </a:t>
            </a:r>
            <a:r>
              <a:rPr lang="en-GB" b="1" dirty="0" err="1"/>
              <a:t>bleibt</a:t>
            </a:r>
            <a:r>
              <a:rPr lang="en-GB" b="1" dirty="0"/>
              <a:t> </a:t>
            </a:r>
            <a:r>
              <a:rPr lang="en-GB" b="1" dirty="0" err="1"/>
              <a:t>schwach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Schleswig-Holstein: </a:t>
            </a:r>
            <a:r>
              <a:rPr lang="en-GB" dirty="0" err="1"/>
              <a:t>Projekte</a:t>
            </a:r>
            <a:r>
              <a:rPr lang="en-GB" dirty="0"/>
              <a:t> oft </a:t>
            </a:r>
            <a:r>
              <a:rPr lang="en-GB" dirty="0" err="1"/>
              <a:t>nur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Pilot (z. B. Chatbot-</a:t>
            </a:r>
            <a:r>
              <a:rPr lang="en-GB" dirty="0" err="1"/>
              <a:t>Prototyp</a:t>
            </a:r>
            <a:r>
              <a:rPr lang="en-GB" dirty="0"/>
              <a:t>).</a:t>
            </a:r>
          </a:p>
          <a:p>
            <a:r>
              <a:rPr lang="en-GB" b="1" dirty="0"/>
              <a:t>Citizen adoption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Sachsen: </a:t>
            </a:r>
            <a:r>
              <a:rPr lang="en-GB" dirty="0" err="1"/>
              <a:t>Bürger:innen-Engagement</a:t>
            </a:r>
            <a:r>
              <a:rPr lang="en-GB" dirty="0"/>
              <a:t> </a:t>
            </a:r>
            <a:r>
              <a:rPr lang="en-GB" dirty="0" err="1"/>
              <a:t>sichtbar</a:t>
            </a:r>
            <a:r>
              <a:rPr lang="en-GB" dirty="0"/>
              <a:t>, in </a:t>
            </a:r>
            <a:r>
              <a:rPr lang="en-GB" dirty="0" err="1"/>
              <a:t>anderen</a:t>
            </a:r>
            <a:r>
              <a:rPr lang="en-GB" dirty="0"/>
              <a:t> </a:t>
            </a:r>
            <a:r>
              <a:rPr lang="en-GB" dirty="0" err="1"/>
              <a:t>Ländern</a:t>
            </a:r>
            <a:r>
              <a:rPr lang="en-GB" dirty="0"/>
              <a:t> </a:t>
            </a:r>
            <a:r>
              <a:rPr lang="en-GB" dirty="0" err="1"/>
              <a:t>kaum</a:t>
            </a:r>
            <a:r>
              <a:rPr lang="en-GB" dirty="0"/>
              <a:t>.</a:t>
            </a:r>
          </a:p>
          <a:p>
            <a:r>
              <a:rPr lang="en-GB" b="1" dirty="0"/>
              <a:t>Takeaway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Stärken</a:t>
            </a:r>
            <a:r>
              <a:rPr lang="en-GB" dirty="0"/>
              <a:t> in Governance &amp; </a:t>
            </a:r>
            <a:r>
              <a:rPr lang="en-GB" dirty="0" err="1"/>
              <a:t>Netzwerken</a:t>
            </a:r>
            <a:r>
              <a:rPr lang="en-GB" dirty="0"/>
              <a:t>,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schwache</a:t>
            </a:r>
            <a:r>
              <a:rPr lang="en-GB" dirty="0"/>
              <a:t> </a:t>
            </a:r>
            <a:r>
              <a:rPr lang="en-GB" dirty="0" err="1"/>
              <a:t>Mechanismen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Skalierung</a:t>
            </a:r>
            <a:r>
              <a:rPr lang="en-GB" dirty="0"/>
              <a:t> &amp; </a:t>
            </a:r>
            <a:r>
              <a:rPr lang="en-GB" dirty="0" err="1"/>
              <a:t>systematische</a:t>
            </a:r>
            <a:r>
              <a:rPr lang="en-GB" dirty="0"/>
              <a:t> </a:t>
            </a:r>
            <a:r>
              <a:rPr lang="en-GB" dirty="0" err="1"/>
              <a:t>Nutzung</a:t>
            </a:r>
            <a:r>
              <a:rPr lang="en-GB" dirty="0"/>
              <a:t>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944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Workforce reskilling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Brandenburg: </a:t>
            </a:r>
            <a:r>
              <a:rPr lang="en-GB" dirty="0" err="1"/>
              <a:t>gezielte</a:t>
            </a:r>
            <a:r>
              <a:rPr lang="en-GB" dirty="0"/>
              <a:t> </a:t>
            </a:r>
            <a:r>
              <a:rPr lang="en-GB" dirty="0" err="1"/>
              <a:t>Weiterbildungsprogramme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Hessen: „KI in der smarten </a:t>
            </a:r>
            <a:r>
              <a:rPr lang="en-GB" dirty="0" err="1"/>
              <a:t>Verwaltung</a:t>
            </a:r>
            <a:r>
              <a:rPr lang="en-GB" dirty="0"/>
              <a:t> </a:t>
            </a:r>
            <a:r>
              <a:rPr lang="en-GB" dirty="0" err="1"/>
              <a:t>entwickeln</a:t>
            </a:r>
            <a:r>
              <a:rPr lang="en-GB" dirty="0"/>
              <a:t>“ → </a:t>
            </a:r>
            <a:r>
              <a:rPr lang="en-GB" dirty="0" err="1"/>
              <a:t>kontinuierliche</a:t>
            </a:r>
            <a:r>
              <a:rPr lang="en-GB" dirty="0"/>
              <a:t> </a:t>
            </a:r>
            <a:r>
              <a:rPr lang="en-GB" dirty="0" err="1"/>
              <a:t>Qualifizierung</a:t>
            </a:r>
            <a:r>
              <a:rPr lang="en-GB" dirty="0"/>
              <a:t>.</a:t>
            </a:r>
          </a:p>
          <a:p>
            <a:r>
              <a:rPr lang="en-GB" b="1" dirty="0"/>
              <a:t>Legacy Replacement &amp; </a:t>
            </a:r>
            <a:r>
              <a:rPr lang="en-GB" b="1" dirty="0" err="1"/>
              <a:t>Prozessanpassung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Hessen: </a:t>
            </a:r>
            <a:r>
              <a:rPr lang="en-GB" dirty="0" err="1"/>
              <a:t>Modernisierung</a:t>
            </a:r>
            <a:r>
              <a:rPr lang="en-GB" dirty="0"/>
              <a:t> von </a:t>
            </a:r>
            <a:r>
              <a:rPr lang="en-GB" dirty="0" err="1"/>
              <a:t>Rechenzentren</a:t>
            </a:r>
            <a:r>
              <a:rPr lang="en-GB" dirty="0"/>
              <a:t> → </a:t>
            </a:r>
            <a:r>
              <a:rPr lang="en-GB" dirty="0" err="1"/>
              <a:t>nachhaltige</a:t>
            </a:r>
            <a:r>
              <a:rPr lang="en-GB" dirty="0"/>
              <a:t> </a:t>
            </a:r>
            <a:r>
              <a:rPr lang="en-GB" dirty="0" err="1"/>
              <a:t>Infrastruktur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Brandenburg: </a:t>
            </a:r>
            <a:r>
              <a:rPr lang="en-GB" dirty="0" err="1"/>
              <a:t>klarer</a:t>
            </a:r>
            <a:r>
              <a:rPr lang="en-GB" dirty="0"/>
              <a:t> </a:t>
            </a:r>
            <a:r>
              <a:rPr lang="en-GB" dirty="0" err="1"/>
              <a:t>Fahrplan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Austausch</a:t>
            </a:r>
            <a:r>
              <a:rPr lang="en-GB" dirty="0"/>
              <a:t> von Alt-</a:t>
            </a:r>
            <a:r>
              <a:rPr lang="en-GB" dirty="0" err="1"/>
              <a:t>Systemen</a:t>
            </a:r>
            <a:r>
              <a:rPr lang="en-GB" dirty="0"/>
              <a:t>.</a:t>
            </a:r>
          </a:p>
          <a:p>
            <a:r>
              <a:rPr lang="en-GB" b="1" dirty="0" err="1"/>
              <a:t>Organisationale</a:t>
            </a:r>
            <a:r>
              <a:rPr lang="en-GB" b="1" dirty="0"/>
              <a:t> Anker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Brandenburg: IMAG KI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Koordinationsstruktur</a:t>
            </a:r>
            <a:r>
              <a:rPr lang="en-GB" dirty="0"/>
              <a:t>.</a:t>
            </a:r>
          </a:p>
          <a:p>
            <a:r>
              <a:rPr lang="en-GB" b="1" dirty="0"/>
              <a:t>Obsolete services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Kaum</a:t>
            </a:r>
            <a:r>
              <a:rPr lang="en-GB" dirty="0"/>
              <a:t> </a:t>
            </a:r>
            <a:r>
              <a:rPr lang="en-GB" dirty="0" err="1"/>
              <a:t>explizit</a:t>
            </a:r>
            <a:r>
              <a:rPr lang="en-GB" dirty="0"/>
              <a:t> </a:t>
            </a:r>
            <a:r>
              <a:rPr lang="en-GB" dirty="0" err="1"/>
              <a:t>adressiert</a:t>
            </a:r>
            <a:r>
              <a:rPr lang="en-GB" dirty="0"/>
              <a:t>, </a:t>
            </a:r>
            <a:r>
              <a:rPr lang="en-GB" dirty="0" err="1"/>
              <a:t>eher</a:t>
            </a:r>
            <a:r>
              <a:rPr lang="en-GB" dirty="0"/>
              <a:t> </a:t>
            </a:r>
            <a:r>
              <a:rPr lang="en-GB" dirty="0" err="1"/>
              <a:t>implizit</a:t>
            </a:r>
            <a:r>
              <a:rPr lang="en-GB" dirty="0"/>
              <a:t> in </a:t>
            </a:r>
            <a:r>
              <a:rPr lang="en-GB" dirty="0" err="1"/>
              <a:t>Digitalstrategien</a:t>
            </a:r>
            <a:r>
              <a:rPr lang="en-GB" dirty="0"/>
              <a:t> (z. B. Niedersachsen).</a:t>
            </a:r>
          </a:p>
          <a:p>
            <a:r>
              <a:rPr lang="en-GB" b="1" dirty="0"/>
              <a:t>Takeaway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Transformationskapazität</a:t>
            </a:r>
            <a:r>
              <a:rPr lang="en-GB" dirty="0"/>
              <a:t> am </a:t>
            </a:r>
            <a:r>
              <a:rPr lang="en-GB" dirty="0" err="1"/>
              <a:t>stärksten</a:t>
            </a:r>
            <a:r>
              <a:rPr lang="en-GB" dirty="0"/>
              <a:t>, wo IT-</a:t>
            </a:r>
            <a:r>
              <a:rPr lang="en-GB" dirty="0" err="1"/>
              <a:t>Modernisierung</a:t>
            </a:r>
            <a:r>
              <a:rPr lang="en-GB" dirty="0"/>
              <a:t> &amp; </a:t>
            </a:r>
            <a:r>
              <a:rPr lang="en-GB" dirty="0" err="1"/>
              <a:t>Weiterbildung</a:t>
            </a:r>
            <a:r>
              <a:rPr lang="en-GB" dirty="0"/>
              <a:t> </a:t>
            </a:r>
            <a:r>
              <a:rPr lang="en-GB" dirty="0" err="1"/>
              <a:t>institutionalisiert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(Hessen, Brandenburg).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145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Dynamic </a:t>
            </a:r>
            <a:r>
              <a:rPr lang="de-DE" b="1" dirty="0" err="1"/>
              <a:t>Capabilities</a:t>
            </a:r>
            <a:r>
              <a:rPr lang="de-DE" b="1" dirty="0"/>
              <a:t> als Analyse-Linse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Hilfreich, um Unterschiede und Muster in den Strategien sichtbar zu machen.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Zeigt nicht nur </a:t>
            </a:r>
            <a:r>
              <a:rPr lang="de-DE" i="1" dirty="0"/>
              <a:t>was</a:t>
            </a:r>
            <a:r>
              <a:rPr lang="de-DE" dirty="0"/>
              <a:t> Länder planen, sondern </a:t>
            </a:r>
            <a:r>
              <a:rPr lang="de-DE" i="1" dirty="0"/>
              <a:t>wie</a:t>
            </a:r>
            <a:r>
              <a:rPr lang="de-DE" dirty="0"/>
              <a:t> sie ihre Anpassungsfähigkeit organisieren.</a:t>
            </a:r>
          </a:p>
          <a:p>
            <a:r>
              <a:rPr lang="de-DE" b="1" dirty="0"/>
              <a:t>Relative Gewichtung der Fähigkeiten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/>
              <a:t>Sensing</a:t>
            </a:r>
            <a:r>
              <a:rPr lang="de-DE" b="1" dirty="0"/>
              <a:t> &amp; </a:t>
            </a:r>
            <a:r>
              <a:rPr lang="de-DE" b="1" dirty="0" err="1"/>
              <a:t>Seizing</a:t>
            </a:r>
            <a:r>
              <a:rPr lang="de-DE" dirty="0"/>
              <a:t>: stark betont → Daten, Allianzen, Beteiligung.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/>
              <a:t>Transforming</a:t>
            </a:r>
            <a:r>
              <a:rPr lang="de-DE" dirty="0"/>
              <a:t>: am wenigsten sichtbar → nur in Brandenburg &amp; Hessen systematisch verankert.</a:t>
            </a:r>
          </a:p>
          <a:p>
            <a:r>
              <a:rPr lang="de-DE" b="1" dirty="0"/>
              <a:t>Querschnittsbefunde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/>
              <a:t>Sensing</a:t>
            </a:r>
            <a:r>
              <a:rPr lang="de-DE" dirty="0"/>
              <a:t>: datengetrieben, aber wenig Vorausschau.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/>
              <a:t>Seizing</a:t>
            </a:r>
            <a:r>
              <a:rPr lang="de-DE" dirty="0"/>
              <a:t>: starke Netzwerke, schwache Skalierung.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err="1"/>
              <a:t>Transforming</a:t>
            </a:r>
            <a:r>
              <a:rPr lang="de-DE" dirty="0"/>
              <a:t>: punktuell vorhanden, aber kein flächendeckender Ansatz.</a:t>
            </a:r>
          </a:p>
          <a:p>
            <a:r>
              <a:rPr lang="de-DE" b="1" dirty="0"/>
              <a:t>Implikationen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Länder sehen KI vor allem als </a:t>
            </a:r>
            <a:r>
              <a:rPr lang="de-DE" i="1" dirty="0"/>
              <a:t>Chance für Innovation</a:t>
            </a:r>
            <a:r>
              <a:rPr lang="de-DE" dirty="0"/>
              <a:t> → reagieren stark, planen aber wenig langfristig.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Institutionelle Verankerung von Transformation (Legacy, </a:t>
            </a:r>
            <a:r>
              <a:rPr lang="de-DE" dirty="0" err="1"/>
              <a:t>Reskilling</a:t>
            </a:r>
            <a:r>
              <a:rPr lang="de-DE" dirty="0"/>
              <a:t>, Prozesswandel) ist noch im Aufbau.</a:t>
            </a:r>
          </a:p>
          <a:p>
            <a:r>
              <a:rPr lang="de-DE" b="1" dirty="0"/>
              <a:t>Takeaway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Dynamic </a:t>
            </a:r>
            <a:r>
              <a:rPr lang="de-DE" dirty="0" err="1"/>
              <a:t>Capabilities</a:t>
            </a:r>
            <a:r>
              <a:rPr lang="de-DE" dirty="0"/>
              <a:t> werden oft </a:t>
            </a:r>
            <a:r>
              <a:rPr lang="de-DE" b="1" dirty="0"/>
              <a:t>implizit</a:t>
            </a:r>
            <a:r>
              <a:rPr lang="de-DE" dirty="0"/>
              <a:t> angesprochen, selten explizit systematisiert.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Größte Lücken: </a:t>
            </a:r>
            <a:r>
              <a:rPr lang="de-DE" i="1" dirty="0" err="1"/>
              <a:t>strategic</a:t>
            </a:r>
            <a:r>
              <a:rPr lang="de-DE" i="1" dirty="0"/>
              <a:t> </a:t>
            </a:r>
            <a:r>
              <a:rPr lang="de-DE" i="1" dirty="0" err="1"/>
              <a:t>foresight</a:t>
            </a:r>
            <a:r>
              <a:rPr lang="de-DE" i="1" dirty="0"/>
              <a:t>, </a:t>
            </a:r>
            <a:r>
              <a:rPr lang="de-DE" i="1" dirty="0" err="1"/>
              <a:t>scaling</a:t>
            </a:r>
            <a:r>
              <a:rPr lang="de-DE" i="1" dirty="0"/>
              <a:t>, obsolete </a:t>
            </a:r>
            <a:r>
              <a:rPr lang="de-DE" i="1" dirty="0" err="1"/>
              <a:t>service</a:t>
            </a:r>
            <a:r>
              <a:rPr lang="de-DE" i="1" dirty="0"/>
              <a:t> </a:t>
            </a:r>
            <a:r>
              <a:rPr lang="de-DE" i="1" dirty="0" err="1"/>
              <a:t>discontinuation</a:t>
            </a:r>
            <a:r>
              <a:rPr lang="de-DE" dirty="0"/>
              <a:t>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7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01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1. Werkzeugbasierte Automatisierung</a:t>
            </a:r>
          </a:p>
          <a:p>
            <a:r>
              <a:rPr lang="de-DE" b="1" dirty="0"/>
              <a:t>Merkmale</a:t>
            </a:r>
            <a:r>
              <a:rPr lang="de-DE" dirty="0"/>
              <a:t>: Einsatz einfacher KI-Tools, die spezifische Aufgaben automatisieren, ohne Prozesse grundlegend zu verändern.</a:t>
            </a:r>
          </a:p>
          <a:p>
            <a:r>
              <a:rPr lang="de-DE" b="1" dirty="0"/>
              <a:t>Beispiele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OCR (Optical </a:t>
            </a:r>
            <a:r>
              <a:rPr lang="de-DE" dirty="0" err="1"/>
              <a:t>Character</a:t>
            </a:r>
            <a:r>
              <a:rPr lang="de-DE" dirty="0"/>
              <a:t> Recognition) zur Texterkennung.</a:t>
            </a:r>
          </a:p>
          <a:p>
            <a:pPr lvl="1"/>
            <a:r>
              <a:rPr lang="de-DE" dirty="0" err="1"/>
              <a:t>Chatbots</a:t>
            </a:r>
            <a:r>
              <a:rPr lang="de-DE" dirty="0"/>
              <a:t> mit regelbasierten Antworten.</a:t>
            </a:r>
          </a:p>
          <a:p>
            <a:r>
              <a:rPr lang="de-DE" b="1" dirty="0"/>
              <a:t>Datenrolle</a:t>
            </a:r>
            <a:r>
              <a:rPr lang="de-DE" dirty="0"/>
              <a:t>: Eingabedaten für spezifische Zwecke (z. B. Dokumentenscans).</a:t>
            </a:r>
          </a:p>
          <a:p>
            <a:r>
              <a:rPr lang="de-DE" b="1" dirty="0"/>
              <a:t>Wertschöpfung</a:t>
            </a:r>
            <a:r>
              <a:rPr lang="de-DE" dirty="0"/>
              <a:t>: Gering, da keine Prozessänderung oder Skalierung erfolgt.</a:t>
            </a:r>
          </a:p>
          <a:p>
            <a:r>
              <a:rPr lang="de-DE" b="1" dirty="0"/>
              <a:t>2. Prozessoptimierung durch KI</a:t>
            </a:r>
          </a:p>
          <a:p>
            <a:r>
              <a:rPr lang="de-DE" b="1" dirty="0"/>
              <a:t>Merkmale</a:t>
            </a:r>
            <a:r>
              <a:rPr lang="de-DE" dirty="0"/>
              <a:t>: KI wird zur Effizienzsteigerung und Optimierung bestehender Prozesse eingesetzt.</a:t>
            </a:r>
          </a:p>
          <a:p>
            <a:r>
              <a:rPr lang="de-DE" b="1" dirty="0"/>
              <a:t>Beispiele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Automatisierte Qualitätssicherung in Produktionslinien.</a:t>
            </a:r>
          </a:p>
          <a:p>
            <a:pPr lvl="1"/>
            <a:r>
              <a:rPr lang="de-DE" dirty="0"/>
              <a:t>KI-gestützte Zeitplanung (z. B. Schichtplanung).</a:t>
            </a:r>
          </a:p>
          <a:p>
            <a:r>
              <a:rPr lang="de-DE" b="1" dirty="0"/>
              <a:t>Datenrolle</a:t>
            </a:r>
            <a:r>
              <a:rPr lang="de-DE" dirty="0"/>
              <a:t>: Historische Daten zur Mustererkennung und Entscheidungsunterstützung.</a:t>
            </a:r>
          </a:p>
          <a:p>
            <a:r>
              <a:rPr lang="de-DE" b="1" dirty="0"/>
              <a:t>Wertschöpfung</a:t>
            </a:r>
            <a:r>
              <a:rPr lang="de-DE" dirty="0"/>
              <a:t>: Mittel, durch Kostensenkung und Produktivitätssteigerung.</a:t>
            </a:r>
          </a:p>
          <a:p>
            <a:r>
              <a:rPr lang="de-DE" b="1" dirty="0"/>
              <a:t>3. Datengetriebenes Modelltraining</a:t>
            </a:r>
          </a:p>
          <a:p>
            <a:r>
              <a:rPr lang="de-DE" b="1" dirty="0"/>
              <a:t>Merkmale</a:t>
            </a:r>
            <a:r>
              <a:rPr lang="de-DE" dirty="0"/>
              <a:t>: Nutzung großer Datenmengen für das Training spezifischer KI-Modelle, die komplexe Aufgaben lösen können.</a:t>
            </a:r>
          </a:p>
          <a:p>
            <a:r>
              <a:rPr lang="de-DE" b="1" dirty="0"/>
              <a:t>Beispiele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Empfehlungssysteme basierend auf Benutzerverhalten.</a:t>
            </a:r>
          </a:p>
          <a:p>
            <a:pPr lvl="1"/>
            <a:r>
              <a:rPr lang="de-DE" dirty="0"/>
              <a:t>Trainingsdaten für Bild- oder Spracherkennung.</a:t>
            </a:r>
          </a:p>
          <a:p>
            <a:r>
              <a:rPr lang="de-DE" b="1" dirty="0"/>
              <a:t>Datenrolle</a:t>
            </a:r>
            <a:r>
              <a:rPr lang="de-DE" dirty="0"/>
              <a:t>: Rohdaten werden zu strukturierten Trainingsdaten verarbeitet.</a:t>
            </a:r>
          </a:p>
          <a:p>
            <a:r>
              <a:rPr lang="de-DE" b="1" dirty="0"/>
              <a:t>Wertschöpfung</a:t>
            </a:r>
            <a:r>
              <a:rPr lang="de-DE" dirty="0"/>
              <a:t>: Hoch, durch gezielte Modellentwicklung und bessere Entscheidungsunterstützung.</a:t>
            </a:r>
          </a:p>
          <a:p>
            <a:r>
              <a:rPr lang="de-DE" b="1" dirty="0"/>
              <a:t>4. KI-gestützte Prozessinnovation</a:t>
            </a:r>
          </a:p>
          <a:p>
            <a:r>
              <a:rPr lang="de-DE" b="1" dirty="0"/>
              <a:t>Merkmale</a:t>
            </a:r>
            <a:r>
              <a:rPr lang="de-DE" dirty="0"/>
              <a:t>: Einführung neuer Prozesse, die ohne KI nicht möglich wären, oft in Verbindung mit datengetriebenen Entscheidungen.</a:t>
            </a:r>
          </a:p>
          <a:p>
            <a:r>
              <a:rPr lang="de-DE" b="1" dirty="0"/>
              <a:t>Beispiele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Dynamic </a:t>
            </a:r>
            <a:r>
              <a:rPr lang="de-DE" dirty="0" err="1"/>
              <a:t>Pricing</a:t>
            </a:r>
            <a:r>
              <a:rPr lang="de-DE" dirty="0"/>
              <a:t> (KI-basierte Preisgestaltung in Echtzeit).</a:t>
            </a:r>
          </a:p>
          <a:p>
            <a:pPr lvl="1"/>
            <a:r>
              <a:rPr lang="de-DE" dirty="0"/>
              <a:t>Echtzeitüberwachung und -steuerung in Smart Cities.</a:t>
            </a:r>
          </a:p>
          <a:p>
            <a:r>
              <a:rPr lang="de-DE" b="1" dirty="0"/>
              <a:t>Datenrolle</a:t>
            </a:r>
            <a:r>
              <a:rPr lang="de-DE" dirty="0"/>
              <a:t>: Echtzeit-Datenverarbeitung und kontinuierliches Feedback zur Optimierung.</a:t>
            </a:r>
          </a:p>
          <a:p>
            <a:r>
              <a:rPr lang="de-DE" b="1" dirty="0"/>
              <a:t>Wertschöpfung</a:t>
            </a:r>
            <a:r>
              <a:rPr lang="de-DE" dirty="0"/>
              <a:t>: Sehr hoch, da Prozesse grundlegend neu definiert werden.</a:t>
            </a:r>
          </a:p>
          <a:p>
            <a:r>
              <a:rPr lang="de-DE" b="1" dirty="0"/>
              <a:t>5. Entwicklung und Nutzung </a:t>
            </a:r>
            <a:r>
              <a:rPr lang="de-DE" b="1" dirty="0" err="1"/>
              <a:t>Foundational</a:t>
            </a:r>
            <a:r>
              <a:rPr lang="de-DE" b="1" dirty="0"/>
              <a:t> Models</a:t>
            </a:r>
          </a:p>
          <a:p>
            <a:r>
              <a:rPr lang="de-DE" b="1" dirty="0"/>
              <a:t>Merkmale</a:t>
            </a:r>
            <a:r>
              <a:rPr lang="de-DE" dirty="0"/>
              <a:t>: Einsatz </a:t>
            </a:r>
            <a:r>
              <a:rPr lang="de-DE" dirty="0" err="1"/>
              <a:t>großskaliger</a:t>
            </a:r>
            <a:r>
              <a:rPr lang="de-DE" dirty="0"/>
              <a:t> KI-Modelle (z. B. GPT, BERT, Stable Diffusion) als Basis für vielseitige Anwendungen.</a:t>
            </a:r>
          </a:p>
          <a:p>
            <a:r>
              <a:rPr lang="de-DE" b="1" dirty="0"/>
              <a:t>Beispiele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Anpassung von vortrainierten Modellen für spezifische Branchen.</a:t>
            </a:r>
          </a:p>
          <a:p>
            <a:pPr lvl="1"/>
            <a:r>
              <a:rPr lang="de-DE" dirty="0"/>
              <a:t>Nutzung generativer KI für Content </a:t>
            </a:r>
            <a:r>
              <a:rPr lang="de-DE" dirty="0" err="1"/>
              <a:t>Creation</a:t>
            </a:r>
            <a:r>
              <a:rPr lang="de-DE" dirty="0"/>
              <a:t>.</a:t>
            </a:r>
          </a:p>
          <a:p>
            <a:r>
              <a:rPr lang="de-DE" b="1" dirty="0"/>
              <a:t>Datenrolle</a:t>
            </a:r>
            <a:r>
              <a:rPr lang="de-DE" dirty="0"/>
              <a:t>: Große Mengen unstrukturierter Daten für vortrainierte Modelle.</a:t>
            </a:r>
          </a:p>
          <a:p>
            <a:r>
              <a:rPr lang="de-DE" b="1" dirty="0"/>
              <a:t>Wertschöpfung</a:t>
            </a:r>
            <a:r>
              <a:rPr lang="de-DE" dirty="0"/>
              <a:t>: Sehr hoch, da die Modelle universell adaptierbar sind und breit skalierbare Lösungen ermöglichen.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AD4A4-33EE-43C5-AC3F-9E3C9E111A3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75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Übergeordnetes Ziel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Wir wollen verstehen, </a:t>
            </a:r>
            <a:r>
              <a:rPr lang="de-DE" i="1" dirty="0"/>
              <a:t>wie</a:t>
            </a:r>
            <a:r>
              <a:rPr lang="de-DE" dirty="0"/>
              <a:t> die drei Dynamic </a:t>
            </a:r>
            <a:r>
              <a:rPr lang="de-DE" dirty="0" err="1"/>
              <a:t>Capabilities</a:t>
            </a:r>
            <a:r>
              <a:rPr lang="de-DE" dirty="0"/>
              <a:t> – </a:t>
            </a:r>
            <a:r>
              <a:rPr lang="de-DE" b="1" dirty="0" err="1"/>
              <a:t>Sensing</a:t>
            </a:r>
            <a:r>
              <a:rPr lang="de-DE" b="1" dirty="0"/>
              <a:t>, </a:t>
            </a:r>
            <a:r>
              <a:rPr lang="de-DE" b="1" dirty="0" err="1"/>
              <a:t>Seizing</a:t>
            </a:r>
            <a:r>
              <a:rPr lang="de-DE" b="1" dirty="0"/>
              <a:t>, </a:t>
            </a:r>
            <a:r>
              <a:rPr lang="de-DE" b="1" dirty="0" err="1"/>
              <a:t>Transforming</a:t>
            </a:r>
            <a:r>
              <a:rPr lang="de-DE" dirty="0"/>
              <a:t> – die </a:t>
            </a:r>
            <a:r>
              <a:rPr lang="de-DE" b="1" dirty="0"/>
              <a:t>Adoption von KI in der öffentlichen Verwaltung</a:t>
            </a:r>
            <a:r>
              <a:rPr lang="de-DE" dirty="0"/>
              <a:t> unterstützen.</a:t>
            </a:r>
          </a:p>
          <a:p>
            <a:r>
              <a:rPr lang="de-DE" b="1" dirty="0"/>
              <a:t>Analytischer Ansatz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Das Framework der Dynamic </a:t>
            </a:r>
            <a:r>
              <a:rPr lang="de-DE" dirty="0" err="1"/>
              <a:t>Capabilities</a:t>
            </a:r>
            <a:r>
              <a:rPr lang="de-DE" dirty="0"/>
              <a:t> nutzen wir als </a:t>
            </a:r>
            <a:r>
              <a:rPr lang="de-DE" b="1" dirty="0"/>
              <a:t>theoretische Linse </a:t>
            </a:r>
            <a:r>
              <a:rPr lang="de-DE" b="0" dirty="0"/>
              <a:t>um die </a:t>
            </a:r>
            <a:r>
              <a:rPr lang="de-DE" b="0" dirty="0" err="1"/>
              <a:t>öff</a:t>
            </a:r>
            <a:r>
              <a:rPr lang="de-DE" b="0" dirty="0"/>
              <a:t>. Verwaltung zu analysieren und auf die relevanten Fähigkeiten zur KI </a:t>
            </a:r>
            <a:r>
              <a:rPr lang="de-DE" b="0" dirty="0" err="1"/>
              <a:t>nutzung</a:t>
            </a:r>
            <a:r>
              <a:rPr lang="de-DE" b="0" dirty="0"/>
              <a:t> und Adoption hin zu überprüfen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Anpassungs- und Veränderungsfähigkeit</a:t>
            </a:r>
            <a:r>
              <a:rPr lang="de-DE" dirty="0"/>
              <a:t> </a:t>
            </a:r>
          </a:p>
          <a:p>
            <a:r>
              <a:rPr lang="de-DE" b="1" dirty="0"/>
              <a:t>Forschungsfragen</a:t>
            </a:r>
            <a:endParaRPr lang="de-DE" dirty="0"/>
          </a:p>
          <a:p>
            <a:pPr>
              <a:buFont typeface="+mj-lt"/>
              <a:buAutoNum type="arabicPeriod"/>
            </a:pPr>
            <a:r>
              <a:rPr lang="de-DE" dirty="0"/>
              <a:t>Welche Dynamic </a:t>
            </a:r>
            <a:r>
              <a:rPr lang="de-DE" dirty="0" err="1"/>
              <a:t>Capabilities</a:t>
            </a:r>
            <a:r>
              <a:rPr lang="de-DE" dirty="0"/>
              <a:t> werden in den KI-Strategien betont?</a:t>
            </a:r>
          </a:p>
          <a:p>
            <a:pPr>
              <a:buFont typeface="+mj-lt"/>
              <a:buAutoNum type="arabicPeriod"/>
            </a:pPr>
            <a:r>
              <a:rPr lang="de-DE" dirty="0"/>
              <a:t>Welche Unterschiede und Gemeinsamkeiten zeigen sich zwischen den Bundesländern?</a:t>
            </a:r>
          </a:p>
          <a:p>
            <a:pPr>
              <a:buFont typeface="+mj-lt"/>
              <a:buAutoNum type="arabicPeriod"/>
            </a:pPr>
            <a:r>
              <a:rPr lang="de-DE" dirty="0"/>
              <a:t>Welche Lehren lassen sich daraus ziehen, um Strategien </a:t>
            </a:r>
            <a:r>
              <a:rPr lang="de-DE" b="1" dirty="0"/>
              <a:t>resilienter und zukunftsfähiger</a:t>
            </a:r>
            <a:r>
              <a:rPr lang="de-DE" dirty="0"/>
              <a:t> zu machen?</a:t>
            </a:r>
          </a:p>
          <a:p>
            <a:r>
              <a:rPr lang="de-DE" b="1" dirty="0"/>
              <a:t>Empirischer Fokus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Analyse von </a:t>
            </a:r>
            <a:r>
              <a:rPr lang="de-DE" b="1" dirty="0"/>
              <a:t>fünf deutschen Ländern</a:t>
            </a:r>
            <a:r>
              <a:rPr lang="de-DE" dirty="0"/>
              <a:t> mit dezidierten KI-Strategien:</a:t>
            </a:r>
            <a:br>
              <a:rPr lang="de-DE" dirty="0"/>
            </a:br>
            <a:r>
              <a:rPr lang="de-DE" dirty="0"/>
              <a:t>Schleswig-Holstein, Niedersachsen, Sachsen, Hessen, Brandenburg.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Auswahl, weil diese Strategien </a:t>
            </a:r>
            <a:r>
              <a:rPr lang="de-DE" b="1" dirty="0"/>
              <a:t>explizit die Verwaltung</a:t>
            </a:r>
            <a:r>
              <a:rPr lang="de-DE" dirty="0"/>
              <a:t> adressieren.</a:t>
            </a:r>
          </a:p>
          <a:p>
            <a:r>
              <a:rPr lang="de-DE" b="1" dirty="0"/>
              <a:t>Erwarteter Mehrwert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Beitrag zur Debatte, wie </a:t>
            </a:r>
            <a:r>
              <a:rPr lang="de-DE" b="1" dirty="0"/>
              <a:t>digitale Transformation</a:t>
            </a:r>
            <a:r>
              <a:rPr lang="de-DE" dirty="0"/>
              <a:t> im öffentlichen Sektor gelingen kann.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Erste Annäherung an eine </a:t>
            </a:r>
            <a:r>
              <a:rPr lang="de-DE" b="1" dirty="0"/>
              <a:t>systematische Messung</a:t>
            </a:r>
            <a:r>
              <a:rPr lang="de-DE" dirty="0"/>
              <a:t> von Dynamic </a:t>
            </a:r>
            <a:r>
              <a:rPr lang="de-DE" dirty="0" err="1"/>
              <a:t>Capabilities</a:t>
            </a:r>
            <a:r>
              <a:rPr lang="de-DE" dirty="0"/>
              <a:t> in der Verwaltung.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9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Konzept-Übertragung: Dynamic </a:t>
            </a:r>
            <a:r>
              <a:rPr lang="de-DE" dirty="0" err="1"/>
              <a:t>Capabilities</a:t>
            </a:r>
            <a:r>
              <a:rPr lang="de-DE" dirty="0"/>
              <a:t> stammen ursprünglich aus der Unternehmensforschung → hier als Linse für den öffentlichen Sektor.</a:t>
            </a:r>
          </a:p>
          <a:p>
            <a:r>
              <a:rPr lang="de-DE" dirty="0"/>
              <a:t>Relevanz: Verwaltung braucht ähnliche Fähigkeiten, um </a:t>
            </a:r>
            <a:r>
              <a:rPr lang="de-DE" b="1" dirty="0"/>
              <a:t>KI-Chancen und -Risiken</a:t>
            </a:r>
            <a:r>
              <a:rPr lang="de-DE" dirty="0"/>
              <a:t> zu erkennen, zu nutzen und Strukturen anzupassen.</a:t>
            </a:r>
          </a:p>
          <a:p>
            <a:r>
              <a:rPr lang="de-DE" dirty="0"/>
              <a:t>Drei Kernfähigkeiten: </a:t>
            </a:r>
            <a:r>
              <a:rPr lang="de-DE" b="1" dirty="0" err="1"/>
              <a:t>Sensing</a:t>
            </a:r>
            <a:r>
              <a:rPr lang="de-DE" b="1" dirty="0"/>
              <a:t>, </a:t>
            </a:r>
            <a:r>
              <a:rPr lang="de-DE" b="1" dirty="0" err="1"/>
              <a:t>Seizing</a:t>
            </a:r>
            <a:r>
              <a:rPr lang="de-DE" b="1" dirty="0"/>
              <a:t>, </a:t>
            </a:r>
            <a:r>
              <a:rPr lang="de-DE" b="1" dirty="0" err="1"/>
              <a:t>Transforming</a:t>
            </a:r>
            <a:r>
              <a:rPr lang="de-DE" dirty="0"/>
              <a:t> → bilden den Rahmen unserer Analyse.</a:t>
            </a:r>
          </a:p>
          <a:p>
            <a:r>
              <a:rPr lang="de-DE" dirty="0"/>
              <a:t>Hinweis: Lernen und Integration als weitere </a:t>
            </a:r>
            <a:r>
              <a:rPr lang="de-DE" dirty="0" err="1"/>
              <a:t>Capabilities</a:t>
            </a:r>
            <a:r>
              <a:rPr lang="de-DE" dirty="0"/>
              <a:t> denkbar, in Verwaltung aber noch schwer messbar.</a:t>
            </a:r>
          </a:p>
          <a:p>
            <a:r>
              <a:rPr lang="de-DE" dirty="0"/>
              <a:t>Übergang: „Wie sehen diese Fähigkeiten konkret aus? Wir haben Indikatoren definiert.“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87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b="1" dirty="0"/>
              <a:t>Strategic </a:t>
            </a:r>
            <a:r>
              <a:rPr lang="de-DE" b="1" dirty="0" err="1"/>
              <a:t>scanning</a:t>
            </a:r>
            <a:r>
              <a:rPr lang="de-DE" b="1" dirty="0"/>
              <a:t> and </a:t>
            </a:r>
            <a:r>
              <a:rPr lang="de-DE" b="1" dirty="0" err="1"/>
              <a:t>foresight</a:t>
            </a:r>
            <a:endParaRPr lang="de-DE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Fähigkeit, systematisch Trends und technologische Entwicklungen zu beobachten, um frühzeitig Chancen und Risiken zu erkennen.</a:t>
            </a:r>
          </a:p>
          <a:p>
            <a:pPr>
              <a:lnSpc>
                <a:spcPct val="150000"/>
              </a:lnSpc>
            </a:pPr>
            <a:r>
              <a:rPr lang="de-DE" b="1" dirty="0"/>
              <a:t>External </a:t>
            </a:r>
            <a:r>
              <a:rPr lang="de-DE" b="1" dirty="0" err="1"/>
              <a:t>knowledge</a:t>
            </a:r>
            <a:r>
              <a:rPr lang="de-DE" b="1" dirty="0"/>
              <a:t> </a:t>
            </a:r>
            <a:r>
              <a:rPr lang="de-DE" b="1" dirty="0" err="1"/>
              <a:t>acquisition</a:t>
            </a:r>
            <a:endParaRPr lang="de-DE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Aktive Einbindung externer Akteure wie </a:t>
            </a:r>
            <a:r>
              <a:rPr lang="de-DE" dirty="0" err="1"/>
              <a:t>Bürger:innen</a:t>
            </a:r>
            <a:r>
              <a:rPr lang="de-DE" dirty="0"/>
              <a:t>, Wissenschaft, Wirtschaft – Verwaltung erweitert ihr Wissen über die eigenen Grenzen hinaus.</a:t>
            </a:r>
          </a:p>
          <a:p>
            <a:pPr>
              <a:lnSpc>
                <a:spcPct val="150000"/>
              </a:lnSpc>
            </a:pPr>
            <a:r>
              <a:rPr lang="de-DE" b="1" dirty="0"/>
              <a:t>Data and </a:t>
            </a:r>
            <a:r>
              <a:rPr lang="de-DE" b="1" dirty="0" err="1"/>
              <a:t>analytics</a:t>
            </a:r>
            <a:r>
              <a:rPr lang="de-DE" b="1" dirty="0"/>
              <a:t> </a:t>
            </a:r>
            <a:r>
              <a:rPr lang="de-DE" b="1" dirty="0" err="1"/>
              <a:t>use</a:t>
            </a:r>
            <a:endParaRPr lang="de-DE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Nutzung von Daten als Entscheidungsgrundlage; KI-gestützte Analytik wird zum Werkzeug für bessere Steuerung.</a:t>
            </a:r>
          </a:p>
          <a:p>
            <a:pPr>
              <a:lnSpc>
                <a:spcPct val="150000"/>
              </a:lnSpc>
            </a:pPr>
            <a:r>
              <a:rPr lang="de-DE" b="1" dirty="0"/>
              <a:t>Strategic </a:t>
            </a:r>
            <a:r>
              <a:rPr lang="de-DE" b="1" dirty="0" err="1"/>
              <a:t>flexibility</a:t>
            </a:r>
            <a:endParaRPr lang="de-DE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Strategien so anlegen, dass sie bei neuen Erkenntnissen angepasst werden können – keine „starren Masterpläne“.</a:t>
            </a:r>
          </a:p>
          <a:p>
            <a:pPr>
              <a:lnSpc>
                <a:spcPct val="150000"/>
              </a:lnSpc>
            </a:pPr>
            <a:r>
              <a:rPr lang="de-DE" b="1" dirty="0"/>
              <a:t>Strategic </a:t>
            </a:r>
            <a:r>
              <a:rPr lang="de-DE" b="1" dirty="0" err="1"/>
              <a:t>responsiveness</a:t>
            </a:r>
            <a:endParaRPr lang="de-DE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Offenheit der Führungskräfte, auf schwache Signale aus der Umwelt schnell zu reagieren.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27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Speeding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decision-making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Wie schnell kann Verwaltung Ressourcen binden und Entscheidungen treffen, wenn Chancen erkannt werden?</a:t>
            </a:r>
          </a:p>
          <a:p>
            <a:r>
              <a:rPr lang="de-DE" b="1" dirty="0" err="1"/>
              <a:t>Effect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new</a:t>
            </a:r>
            <a:r>
              <a:rPr lang="de-DE" b="1" dirty="0"/>
              <a:t> </a:t>
            </a:r>
            <a:r>
              <a:rPr lang="de-DE" b="1" dirty="0" err="1"/>
              <a:t>offerings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Anteil neuer Leistungen/Services an der Gesamtleistung → Indikator, ob Innovationen wirklich Wirkung entfalten.</a:t>
            </a:r>
          </a:p>
          <a:p>
            <a:r>
              <a:rPr lang="de-DE" b="1" dirty="0" err="1"/>
              <a:t>Flexibility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investment</a:t>
            </a:r>
            <a:r>
              <a:rPr lang="de-DE" b="1" dirty="0"/>
              <a:t> </a:t>
            </a:r>
            <a:r>
              <a:rPr lang="de-DE" b="1" dirty="0" err="1"/>
              <a:t>allocation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Fähigkeit, Mittel und Personal kurzfristig auf neue Prioritäten zu verschieben.</a:t>
            </a:r>
          </a:p>
          <a:p>
            <a:r>
              <a:rPr lang="de-DE" b="1" dirty="0"/>
              <a:t>Strategic </a:t>
            </a:r>
            <a:r>
              <a:rPr lang="de-DE" b="1" dirty="0" err="1"/>
              <a:t>alliance</a:t>
            </a:r>
            <a:r>
              <a:rPr lang="de-DE" b="1" dirty="0"/>
              <a:t> </a:t>
            </a:r>
            <a:r>
              <a:rPr lang="de-DE" b="1" dirty="0" err="1"/>
              <a:t>formation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Aufbau von Partnerschaften (z. B. interministerielle Gruppen, Kooperation mit Forschung), um Chancen gemeinsam zu nutzen.</a:t>
            </a:r>
          </a:p>
          <a:p>
            <a:r>
              <a:rPr lang="de-DE" b="1" dirty="0"/>
              <a:t>Time-</a:t>
            </a:r>
            <a:r>
              <a:rPr lang="de-DE" b="1" dirty="0" err="1"/>
              <a:t>to</a:t>
            </a:r>
            <a:r>
              <a:rPr lang="de-DE" b="1" dirty="0"/>
              <a:t>-</a:t>
            </a:r>
            <a:r>
              <a:rPr lang="de-DE" b="1" dirty="0" err="1"/>
              <a:t>market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innovations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Geschwindigkeit, mit der Pilotprojekte oder Ideen in den Verwaltungsalltag überführt werden.</a:t>
            </a:r>
          </a:p>
          <a:p>
            <a:r>
              <a:rPr lang="de-DE" b="1" dirty="0" err="1"/>
              <a:t>Scaling</a:t>
            </a:r>
            <a:r>
              <a:rPr lang="de-DE" b="1" dirty="0"/>
              <a:t> </a:t>
            </a:r>
            <a:r>
              <a:rPr lang="de-DE" b="1" dirty="0" err="1"/>
              <a:t>capability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Fähigkeit, erfolgreiche Pilotprojekte nicht isoliert zu lassen, sondern großflächig auszurollen.</a:t>
            </a:r>
          </a:p>
          <a:p>
            <a:r>
              <a:rPr lang="de-DE" b="1" dirty="0"/>
              <a:t>Customer </a:t>
            </a:r>
            <a:r>
              <a:rPr lang="de-DE" b="1" dirty="0" err="1"/>
              <a:t>adoption</a:t>
            </a:r>
            <a:r>
              <a:rPr lang="de-DE" b="1" dirty="0"/>
              <a:t> rate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Akzeptanz neuer Angebote durch </a:t>
            </a:r>
            <a:r>
              <a:rPr lang="de-DE" dirty="0" err="1"/>
              <a:t>Bürger:innen</a:t>
            </a:r>
            <a:r>
              <a:rPr lang="de-DE" dirty="0"/>
              <a:t> oder Verwaltungsmitarbeitende – ob Innovationen wirklich genutzt werden.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48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Frequency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organizational </a:t>
            </a:r>
            <a:r>
              <a:rPr lang="de-DE" b="1" dirty="0" err="1"/>
              <a:t>restructuring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Wie oft werden Strukturen und Prozesse angepasst, um KI und Digitalisierung zu verankern.</a:t>
            </a:r>
          </a:p>
          <a:p>
            <a:r>
              <a:rPr lang="de-DE" b="1" dirty="0" err="1"/>
              <a:t>Discontinuation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obsolete </a:t>
            </a:r>
            <a:r>
              <a:rPr lang="de-DE" b="1" dirty="0" err="1"/>
              <a:t>services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Fähigkeit, alte, ineffiziente Leistungen auch wirklich einzustellen, um Ressourcen freizusetzen.</a:t>
            </a:r>
          </a:p>
          <a:p>
            <a:r>
              <a:rPr lang="de-DE" b="1" dirty="0" err="1"/>
              <a:t>Workforce</a:t>
            </a:r>
            <a:r>
              <a:rPr lang="de-DE" b="1" dirty="0"/>
              <a:t> </a:t>
            </a:r>
            <a:r>
              <a:rPr lang="de-DE" b="1" dirty="0" err="1"/>
              <a:t>upskilling</a:t>
            </a:r>
            <a:r>
              <a:rPr lang="de-DE" b="1" dirty="0"/>
              <a:t> and </a:t>
            </a:r>
            <a:r>
              <a:rPr lang="de-DE" b="1" dirty="0" err="1"/>
              <a:t>reskilling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Systematische Weiterbildung der Beschäftigten, damit sie mit neuen Technologien umgehen können.</a:t>
            </a:r>
          </a:p>
          <a:p>
            <a:r>
              <a:rPr lang="de-DE" b="1" dirty="0" err="1"/>
              <a:t>Process</a:t>
            </a:r>
            <a:r>
              <a:rPr lang="de-DE" b="1" dirty="0"/>
              <a:t> </a:t>
            </a:r>
            <a:r>
              <a:rPr lang="de-DE" b="1" dirty="0" err="1"/>
              <a:t>adaptability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Flexibilität der Verwaltung, Abläufe dynamisch zu verändern, wenn Rahmenbedingungen sich ändern.</a:t>
            </a:r>
          </a:p>
          <a:p>
            <a:r>
              <a:rPr lang="de-DE" b="1" dirty="0"/>
              <a:t>Legacy </a:t>
            </a:r>
            <a:r>
              <a:rPr lang="de-DE" b="1" dirty="0" err="1"/>
              <a:t>system</a:t>
            </a:r>
            <a:r>
              <a:rPr lang="de-DE" b="1" dirty="0"/>
              <a:t> </a:t>
            </a:r>
            <a:r>
              <a:rPr lang="de-DE" b="1" dirty="0" err="1"/>
              <a:t>replacement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Gezielter Austausch von veralteten IT-Systemen durch moderne, KI-fähige Infrastrukturen.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946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Fünf Bundesländer im Fokus</a:t>
            </a:r>
            <a:r>
              <a:rPr lang="de-DE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Niedersachsen</a:t>
            </a:r>
            <a:r>
              <a:rPr lang="de-DE" dirty="0"/>
              <a:t>, </a:t>
            </a:r>
            <a:r>
              <a:rPr lang="de-DE" b="1" dirty="0"/>
              <a:t>Schleswig-Holstein</a:t>
            </a:r>
            <a:r>
              <a:rPr lang="de-DE" dirty="0"/>
              <a:t>, </a:t>
            </a:r>
            <a:r>
              <a:rPr lang="de-DE" b="1" dirty="0"/>
              <a:t>Hessen</a:t>
            </a:r>
            <a:r>
              <a:rPr lang="de-DE" dirty="0"/>
              <a:t>, </a:t>
            </a:r>
            <a:r>
              <a:rPr lang="de-DE" b="1" dirty="0"/>
              <a:t>Brandenburg</a:t>
            </a:r>
            <a:r>
              <a:rPr lang="de-DE" dirty="0"/>
              <a:t>, </a:t>
            </a:r>
            <a:r>
              <a:rPr lang="de-DE" b="1" dirty="0"/>
              <a:t>Sachsen</a:t>
            </a:r>
            <a:r>
              <a:rPr lang="de-D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Auswahlkriterium: Sie verfügen über </a:t>
            </a:r>
            <a:r>
              <a:rPr lang="de-DE" b="1" dirty="0"/>
              <a:t>eigene KI-Strategien</a:t>
            </a:r>
            <a:r>
              <a:rPr lang="de-DE" dirty="0"/>
              <a:t>, die explizit auch die öffentliche Verwaltung adressieren.</a:t>
            </a:r>
          </a:p>
          <a:p>
            <a:r>
              <a:rPr lang="de-DE" b="1" dirty="0"/>
              <a:t>Warum Länderebene wichtig ist</a:t>
            </a:r>
            <a:r>
              <a:rPr lang="de-DE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 Deutschland liegt die Umsetzung von Verwaltungsmodernisierung stark bei den Ländern.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Strategien auf Landesebene bestimmen, wie KI praktisch in Behörden eingeführt wird.</a:t>
            </a:r>
          </a:p>
          <a:p>
            <a:r>
              <a:rPr lang="de-DE" b="1" dirty="0"/>
              <a:t>Vergleich ermöglicht Mustererkennung</a:t>
            </a:r>
            <a:r>
              <a:rPr lang="de-DE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Welche Dynamic </a:t>
            </a:r>
            <a:r>
              <a:rPr lang="de-DE" dirty="0" err="1"/>
              <a:t>Capabilities</a:t>
            </a:r>
            <a:r>
              <a:rPr lang="de-DE" dirty="0"/>
              <a:t> sind stark vertreten?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Wo gibt es Lücken (z. B. </a:t>
            </a:r>
            <a:r>
              <a:rPr lang="de-DE" dirty="0" err="1"/>
              <a:t>Foresight</a:t>
            </a:r>
            <a:r>
              <a:rPr lang="de-DE" dirty="0"/>
              <a:t>, Skalierung, Legacy </a:t>
            </a:r>
            <a:r>
              <a:rPr lang="de-DE" dirty="0" err="1"/>
              <a:t>Replacement</a:t>
            </a:r>
            <a:r>
              <a:rPr lang="de-DE" dirty="0"/>
              <a:t>)?</a:t>
            </a:r>
          </a:p>
          <a:p>
            <a:r>
              <a:rPr lang="de-DE" b="1" dirty="0"/>
              <a:t>Überleitung zu den </a:t>
            </a:r>
            <a:r>
              <a:rPr lang="de-DE" b="1" dirty="0" err="1"/>
              <a:t>Findings</a:t>
            </a:r>
            <a:r>
              <a:rPr lang="de-DE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„Nun schauen wir uns an, wie die Strategien die drei </a:t>
            </a:r>
            <a:r>
              <a:rPr lang="de-DE" dirty="0" err="1"/>
              <a:t>Capability</a:t>
            </a:r>
            <a:r>
              <a:rPr lang="de-DE" dirty="0"/>
              <a:t>-Dimensionen konkret abbilden – beginnend mit </a:t>
            </a:r>
            <a:r>
              <a:rPr lang="de-DE" i="1" dirty="0" err="1"/>
              <a:t>Sensing</a:t>
            </a:r>
            <a:r>
              <a:rPr lang="de-DE" dirty="0"/>
              <a:t>.“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6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1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5087937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84655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087938" y="1952625"/>
            <a:ext cx="7104062" cy="4905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3DA0664-74DA-496A-A215-87EE34D6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6000" y="2960688"/>
            <a:ext cx="1008063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B1D8DA-EE61-4B45-A0BE-6F822FC03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55553" y="2960688"/>
            <a:ext cx="1008063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4141D52-3618-414B-A563-6A32A782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64763" y="2960688"/>
            <a:ext cx="1008063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05146F-2425-441D-850A-4FDD7390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7" cy="595897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5CFE59E-9707-7639-B83A-88A19F8533E7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9343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6096000" cy="4905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6000" y="1952625"/>
            <a:ext cx="6096000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4141D52-3618-414B-A563-6A32A782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9156700" y="2960688"/>
            <a:ext cx="3035299" cy="3897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D1FFECA-CE3D-4183-B2EB-77B82BE43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2960688"/>
            <a:ext cx="1019177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408DBDF-1F31-4F92-BD2B-2F467614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27239" y="2960688"/>
            <a:ext cx="1008062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68C62CA-75E6-4BD3-8CBF-B10BF2634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43363" y="2960688"/>
            <a:ext cx="1044575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14F7CFB9-B1D6-45F2-87B8-D65E8F4CF15B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659076-59FB-48F2-BC43-83D489BE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96000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AA0DA81-B37A-11A4-4DF9-5FEA7DC630D0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9351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5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72B2DB94-68FD-436F-85E5-527459CBD954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2DC036-EE79-462A-B345-B4AB0DF3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1952625"/>
            <a:ext cx="12192002" cy="4905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3DA0664-74DA-496A-A215-87EE34D6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43363" y="2960688"/>
            <a:ext cx="1044575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1952625"/>
            <a:ext cx="3028384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2027239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8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CFDE88C3-06B4-440E-95D0-050925E5D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5097461" y="1952625"/>
            <a:ext cx="7094538" cy="49053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A46CE78-E0D0-92A6-0AB6-E3C765BE6C1E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2759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5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72B2DB94-68FD-436F-85E5-527459CBD954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359A5A-BB0A-407F-B5A8-E33AA8E5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1952625"/>
            <a:ext cx="12192002" cy="490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1952625"/>
            <a:ext cx="3028384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2027239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8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CFDE88C3-06B4-440E-95D0-050925E5D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5097461" y="1952625"/>
            <a:ext cx="7094538" cy="49053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7DB6133-81A3-D2C9-E5C2-CE558F4899A6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30965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5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72B2DB94-68FD-436F-85E5-527459CBD954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0BAA30-B477-41FA-8A80-40163AF5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1952625"/>
            <a:ext cx="12192002" cy="4905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1952625"/>
            <a:ext cx="3028384" cy="4905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2027239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2027239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2027239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2027239" cy="511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8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CFDE88C3-06B4-440E-95D0-050925E5D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5097461" y="1952625"/>
            <a:ext cx="7094538" cy="49053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D79F97E-DB7A-560F-4ECD-9ADBCFE175F2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64956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6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530156D1-77E1-4E7E-B7CE-7BA842FD8DE2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299FA8-EC53-473B-AD77-F12A14D6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1999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2027239" cy="498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8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CFDE88C3-06B4-440E-95D0-050925E5D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3035299" y="1952625"/>
            <a:ext cx="9156699" cy="49053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FA568C-805B-407C-9EE5-FB8CBB39E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6375123"/>
            <a:ext cx="2027239" cy="482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A078990-72C4-435D-8DE4-33CD5E1B6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27238" y="6375123"/>
            <a:ext cx="1001147" cy="482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388361A-D68A-83D0-7F0E-8B7FBC8EECCF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602081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6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530156D1-77E1-4E7E-B7CE-7BA842FD8DE2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381E07-B583-4152-B73A-EDA54691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1999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2027239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8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CFDE88C3-06B4-440E-95D0-050925E5D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3035299" y="1952625"/>
            <a:ext cx="9156699" cy="49053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55B09CA-F608-663F-F52B-A40397B5E006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10930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6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530156D1-77E1-4E7E-B7CE-7BA842FD8DE2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45980E-85C8-416B-B2B6-18D60CB1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1999" cy="4905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2027239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2027239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2027239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2027239" cy="511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8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CFDE88C3-06B4-440E-95D0-050925E5D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3035299" y="1952625"/>
            <a:ext cx="9156699" cy="49053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25EA9A4-7EEE-9DA9-42B1-205E67FE54FD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471236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22" name="Grafik 21" descr="Universität Bremen Logo">
            <a:extLst>
              <a:ext uri="{FF2B5EF4-FFF2-40B4-BE49-F238E27FC236}">
                <a16:creationId xmlns:a16="http://schemas.microsoft.com/office/drawing/2014/main" id="{74606240-60D4-4B3E-82C2-370D55879F63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DBA84A-1C09-4417-8A28-693A4789E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44423" y="413303"/>
            <a:ext cx="2313978" cy="819453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700"/>
            </a:lvl1pPr>
          </a:lstStyle>
          <a:p>
            <a:pPr lvl="0"/>
            <a:r>
              <a:rPr lang="de-DE"/>
              <a:t>Universität Bremen</a:t>
            </a:r>
            <a:br>
              <a:rPr lang="de-DE"/>
            </a:br>
            <a:r>
              <a:rPr lang="de-DE"/>
              <a:t>Institut </a:t>
            </a:r>
            <a:br>
              <a:rPr lang="de-DE"/>
            </a:br>
            <a:r>
              <a:rPr lang="de-DE"/>
              <a:t>Name des Instituts</a:t>
            </a:r>
          </a:p>
        </p:txBody>
      </p:sp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944D7B0C-537D-4632-89BB-5134317D7F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44423" y="1317273"/>
            <a:ext cx="2313978" cy="699951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r>
              <a:rPr lang="de-DE"/>
              <a:t>Fachbereich 00</a:t>
            </a:r>
            <a:br>
              <a:rPr lang="de-DE"/>
            </a:br>
            <a:r>
              <a:rPr lang="de-DE"/>
              <a:t>Name des Fachbereichs</a:t>
            </a:r>
            <a:br>
              <a:rPr lang="de-DE"/>
            </a:br>
            <a:r>
              <a:rPr lang="de-DE"/>
              <a:t>auch zweizeilig möglich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027237" y="2365928"/>
            <a:ext cx="9143999" cy="1351104"/>
          </a:xfrm>
        </p:spPr>
        <p:txBody>
          <a:bodyPr anchor="t"/>
          <a:lstStyle>
            <a:lvl1pPr algn="l">
              <a:defRPr sz="4800" spc="14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2027237" y="3849712"/>
            <a:ext cx="9145587" cy="105566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1D381FE-4517-4C56-A7DE-19E7CE3113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027238" y="5355020"/>
            <a:ext cx="5076825" cy="105566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lnSpc>
                <a:spcPct val="100000"/>
              </a:lnSpc>
              <a:defRPr sz="1700"/>
            </a:lvl2pPr>
            <a:lvl3pPr>
              <a:lnSpc>
                <a:spcPct val="100000"/>
              </a:lnSpc>
              <a:defRPr sz="1700"/>
            </a:lvl3pPr>
            <a:lvl4pPr>
              <a:lnSpc>
                <a:spcPct val="100000"/>
              </a:lnSpc>
              <a:defRPr sz="1700"/>
            </a:lvl4pPr>
            <a:lvl5pPr>
              <a:lnSpc>
                <a:spcPct val="100000"/>
              </a:lnSpc>
              <a:defRPr sz="17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0" name="Grafik 9" descr="Kooperation: Hier müsste der Alternativtext ergänzt werden.">
            <a:extLst>
              <a:ext uri="{FF2B5EF4-FFF2-40B4-BE49-F238E27FC236}">
                <a16:creationId xmlns:a16="http://schemas.microsoft.com/office/drawing/2014/main" id="{254E2EAC-AEE9-4D5D-A0D0-82841FC4D7C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96200" y="5962998"/>
            <a:ext cx="1267417" cy="404041"/>
          </a:xfrm>
          <a:prstGeom prst="rect">
            <a:avLst/>
          </a:prstGeom>
        </p:spPr>
      </p:pic>
      <p:pic>
        <p:nvPicPr>
          <p:cNvPr id="11" name="Grafik 10" descr="Kooperation: Hier müsste der Alternativtext ergänzt werden.">
            <a:extLst>
              <a:ext uri="{FF2B5EF4-FFF2-40B4-BE49-F238E27FC236}">
                <a16:creationId xmlns:a16="http://schemas.microsoft.com/office/drawing/2014/main" id="{89DCF0DD-EDCE-4C31-822C-61A9D1088C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644423" y="5962998"/>
            <a:ext cx="1267417" cy="404041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E21CB02-D9C6-4FAF-A21F-7A8AE11A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6375123"/>
            <a:ext cx="1019175" cy="482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807AC72-7C0F-482B-A3FD-7609DF861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9174" y="6375123"/>
            <a:ext cx="503745" cy="482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9" name="Eckige Klammer rechts 28">
            <a:extLst>
              <a:ext uri="{FF2B5EF4-FFF2-40B4-BE49-F238E27FC236}">
                <a16:creationId xmlns:a16="http://schemas.microsoft.com/office/drawing/2014/main" id="{7B79195D-A05E-4DEC-9BC6-6B4C8E00C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 rot="5400000">
            <a:off x="9674565" y="4876403"/>
            <a:ext cx="189310" cy="4390863"/>
          </a:xfrm>
          <a:prstGeom prst="rightBracket">
            <a:avLst>
              <a:gd name="adj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BF008EA-A215-4D23-A3F1-26DE0C8E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572164" y="6957392"/>
            <a:ext cx="4390863" cy="18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200"/>
              </a:lnSpc>
            </a:pPr>
            <a:r>
              <a:rPr lang="de-DE" sz="900" b="0" spc="20" baseline="0">
                <a:solidFill>
                  <a:schemeClr val="bg1">
                    <a:lumMod val="50000"/>
                  </a:schemeClr>
                </a:solidFill>
              </a:rPr>
              <a:t>Eingabe im Titelmaster (Ansicht &gt; Folienmaster)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B707F7B-CA77-1BCC-0DFC-A5285FD26086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30571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22" name="Grafik 21" descr="Universität Bremen Logo">
            <a:extLst>
              <a:ext uri="{FF2B5EF4-FFF2-40B4-BE49-F238E27FC236}">
                <a16:creationId xmlns:a16="http://schemas.microsoft.com/office/drawing/2014/main" id="{74606240-60D4-4B3E-82C2-370D55879F63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51BE191D-BA69-45CE-B3CA-2D7E2DAA0A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44423" y="413303"/>
            <a:ext cx="2313978" cy="819453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700"/>
            </a:lvl1pPr>
          </a:lstStyle>
          <a:p>
            <a:pPr lvl="0"/>
            <a:r>
              <a:rPr lang="de-DE"/>
              <a:t>Universität Bremen</a:t>
            </a:r>
            <a:br>
              <a:rPr lang="de-DE"/>
            </a:br>
            <a:r>
              <a:rPr lang="de-DE"/>
              <a:t>Institut </a:t>
            </a:r>
            <a:br>
              <a:rPr lang="de-DE"/>
            </a:br>
            <a:r>
              <a:rPr lang="de-DE"/>
              <a:t>Name des Instituts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AE7493CB-B34A-4D25-8DA7-01E33962A4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44423" y="1317273"/>
            <a:ext cx="2313978" cy="699951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r>
              <a:rPr lang="de-DE"/>
              <a:t>Fachbereich 00</a:t>
            </a:r>
            <a:br>
              <a:rPr lang="de-DE"/>
            </a:br>
            <a:r>
              <a:rPr lang="de-DE"/>
              <a:t>Name des Fachbereichs</a:t>
            </a:r>
            <a:br>
              <a:rPr lang="de-DE"/>
            </a:br>
            <a:r>
              <a:rPr lang="de-DE"/>
              <a:t>auch zweizeilig möglich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027237" y="2365928"/>
            <a:ext cx="9143999" cy="1351104"/>
          </a:xfrm>
        </p:spPr>
        <p:txBody>
          <a:bodyPr anchor="t"/>
          <a:lstStyle>
            <a:lvl1pPr algn="l">
              <a:defRPr sz="4800" spc="14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2027237" y="3849712"/>
            <a:ext cx="9145587" cy="105566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1D381FE-4517-4C56-A7DE-19E7CE3113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027238" y="5355020"/>
            <a:ext cx="5076825" cy="105566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lnSpc>
                <a:spcPct val="100000"/>
              </a:lnSpc>
              <a:defRPr sz="1700"/>
            </a:lvl2pPr>
            <a:lvl3pPr>
              <a:lnSpc>
                <a:spcPct val="100000"/>
              </a:lnSpc>
              <a:defRPr sz="1700"/>
            </a:lvl3pPr>
            <a:lvl4pPr>
              <a:lnSpc>
                <a:spcPct val="100000"/>
              </a:lnSpc>
              <a:defRPr sz="1700"/>
            </a:lvl4pPr>
            <a:lvl5pPr>
              <a:lnSpc>
                <a:spcPct val="100000"/>
              </a:lnSpc>
              <a:defRPr sz="17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0" name="Grafik 9" descr="Kooperation: Hier müsste der Alternativtext ergänzt werden.">
            <a:extLst>
              <a:ext uri="{FF2B5EF4-FFF2-40B4-BE49-F238E27FC236}">
                <a16:creationId xmlns:a16="http://schemas.microsoft.com/office/drawing/2014/main" id="{254E2EAC-AEE9-4D5D-A0D0-82841FC4D7C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96200" y="5962998"/>
            <a:ext cx="1267417" cy="404041"/>
          </a:xfrm>
          <a:prstGeom prst="rect">
            <a:avLst/>
          </a:prstGeom>
        </p:spPr>
      </p:pic>
      <p:pic>
        <p:nvPicPr>
          <p:cNvPr id="11" name="Grafik 10" descr="Kooperation: Hier müsste der Alternativtext ergänzt werden.">
            <a:extLst>
              <a:ext uri="{FF2B5EF4-FFF2-40B4-BE49-F238E27FC236}">
                <a16:creationId xmlns:a16="http://schemas.microsoft.com/office/drawing/2014/main" id="{89DCF0DD-EDCE-4C31-822C-61A9D1088C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644423" y="5962998"/>
            <a:ext cx="1267417" cy="404041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9" name="Eckige Klammer rechts 28">
            <a:extLst>
              <a:ext uri="{FF2B5EF4-FFF2-40B4-BE49-F238E27FC236}">
                <a16:creationId xmlns:a16="http://schemas.microsoft.com/office/drawing/2014/main" id="{7B79195D-A05E-4DEC-9BC6-6B4C8E00C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 rot="5400000">
            <a:off x="9674565" y="4876403"/>
            <a:ext cx="189310" cy="4390863"/>
          </a:xfrm>
          <a:prstGeom prst="rightBracket">
            <a:avLst>
              <a:gd name="adj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BF008EA-A215-4D23-A3F1-26DE0C8E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572164" y="6957392"/>
            <a:ext cx="4390863" cy="18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200"/>
              </a:lnSpc>
            </a:pPr>
            <a:r>
              <a:rPr lang="de-DE" sz="900" b="0" spc="20" baseline="0">
                <a:solidFill>
                  <a:schemeClr val="bg1">
                    <a:lumMod val="50000"/>
                  </a:schemeClr>
                </a:solidFill>
              </a:rPr>
              <a:t>Eingabe im Titelmaster (Ansicht &gt; Folienmaster)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AE6A62B-7DBB-23EC-0F08-476BB9F59212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765040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1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027237" y="2373548"/>
            <a:ext cx="9143999" cy="1055663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2027237" y="3652644"/>
            <a:ext cx="9145587" cy="105566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DF2E0F3-67C3-8AB4-BF6A-E501A0AEA05F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57365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5087937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84655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087938" y="1952625"/>
            <a:ext cx="7104062" cy="4905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3DA0664-74DA-496A-A215-87EE34D6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6000" y="2960688"/>
            <a:ext cx="1008063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B1D8DA-EE61-4B45-A0BE-6F822FC03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55553" y="2960688"/>
            <a:ext cx="1008063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4141D52-3618-414B-A563-6A32A782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64763" y="2960688"/>
            <a:ext cx="1008063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D7F9D9-8D3D-4A09-8A9A-B835470B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9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902EFFA-751A-978C-9F76-0D86DB7CB674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606302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668508" y="2456892"/>
            <a:ext cx="1523492" cy="440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23418" y="2373548"/>
            <a:ext cx="9143999" cy="1055663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23418" y="3652644"/>
            <a:ext cx="9145587" cy="105566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2825" y="2960688"/>
            <a:ext cx="1019175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2825" y="3933825"/>
            <a:ext cx="1019175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2825" y="4905375"/>
            <a:ext cx="1019175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2825" y="5876925"/>
            <a:ext cx="1019175" cy="511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3A0DCA3-CA09-DB0B-9DA7-335ED244D234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97915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027237" y="2373548"/>
            <a:ext cx="9143999" cy="1055663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2027237" y="3652644"/>
            <a:ext cx="9145587" cy="105566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E21CB02-D9C6-4FAF-A21F-7A8AE11A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6375123"/>
            <a:ext cx="1019175" cy="482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807AC72-7C0F-482B-A3FD-7609DF861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9174" y="6375123"/>
            <a:ext cx="503745" cy="482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3DE9572-8E5E-4AD2-A045-DE4EF26645BB}"/>
              </a:ext>
            </a:extLst>
          </p:cNvPr>
          <p:cNvSpPr/>
          <p:nvPr userDrawn="1"/>
        </p:nvSpPr>
        <p:spPr bwMode="gray">
          <a:xfrm>
            <a:off x="8148228" y="280777"/>
            <a:ext cx="1541513" cy="44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200"/>
              </a:lnSpc>
            </a:pPr>
            <a:r>
              <a:rPr lang="de-DE" sz="900" b="1" spc="20" baseline="0">
                <a:solidFill>
                  <a:schemeClr val="tx1"/>
                </a:solidFill>
              </a:rPr>
              <a:t>Titel der Präsentation,</a:t>
            </a:r>
          </a:p>
          <a:p>
            <a:pPr algn="l">
              <a:lnSpc>
                <a:spcPts val="1200"/>
              </a:lnSpc>
            </a:pPr>
            <a:r>
              <a:rPr lang="de-DE" sz="900" b="1" spc="20" baseline="0">
                <a:solidFill>
                  <a:schemeClr val="tx1"/>
                </a:solidFill>
              </a:rPr>
              <a:t>auch zweizeilig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8D53BEF-CD74-4AC4-86FD-B47180013FFA}"/>
              </a:ext>
            </a:extLst>
          </p:cNvPr>
          <p:cNvSpPr/>
          <p:nvPr userDrawn="1"/>
        </p:nvSpPr>
        <p:spPr bwMode="gray">
          <a:xfrm>
            <a:off x="9888710" y="280777"/>
            <a:ext cx="1853160" cy="44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200"/>
              </a:lnSpc>
            </a:pPr>
            <a:r>
              <a:rPr lang="de-DE" sz="900" b="0" spc="20" baseline="0">
                <a:solidFill>
                  <a:schemeClr val="tx1"/>
                </a:solidFill>
              </a:rPr>
              <a:t>Prof. Dr. Vorname Nachname</a:t>
            </a:r>
          </a:p>
          <a:p>
            <a:pPr algn="l">
              <a:lnSpc>
                <a:spcPts val="1200"/>
              </a:lnSpc>
            </a:pPr>
            <a:r>
              <a:rPr lang="de-DE" sz="900" b="0" spc="20" baseline="0">
                <a:solidFill>
                  <a:schemeClr val="tx1"/>
                </a:solidFill>
              </a:rPr>
              <a:t>Bremen 1.1.2021</a:t>
            </a:r>
          </a:p>
        </p:txBody>
      </p:sp>
      <p:pic>
        <p:nvPicPr>
          <p:cNvPr id="13" name="Grafik 12" descr="Universität Bremen Logo">
            <a:extLst>
              <a:ext uri="{FF2B5EF4-FFF2-40B4-BE49-F238E27FC236}">
                <a16:creationId xmlns:a16="http://schemas.microsoft.com/office/drawing/2014/main" id="{5E281277-D79B-4279-8BB1-3B4FA19DD0A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289509"/>
            <a:ext cx="1324159" cy="476631"/>
          </a:xfrm>
          <a:prstGeom prst="rect">
            <a:avLst/>
          </a:prstGeom>
        </p:spPr>
      </p:pic>
      <p:sp>
        <p:nvSpPr>
          <p:cNvPr id="14" name="Eckige Klammer rechts 13">
            <a:extLst>
              <a:ext uri="{FF2B5EF4-FFF2-40B4-BE49-F238E27FC236}">
                <a16:creationId xmlns:a16="http://schemas.microsoft.com/office/drawing/2014/main" id="{BAB5BA0A-E485-4346-B973-2FD5FD95047E}"/>
              </a:ext>
            </a:extLst>
          </p:cNvPr>
          <p:cNvSpPr/>
          <p:nvPr userDrawn="1"/>
        </p:nvSpPr>
        <p:spPr bwMode="gray">
          <a:xfrm rot="16200000">
            <a:off x="9962802" y="-2091952"/>
            <a:ext cx="189310" cy="3814390"/>
          </a:xfrm>
          <a:prstGeom prst="rightBracket">
            <a:avLst>
              <a:gd name="adj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59F012B-F492-42B7-AF35-6F2768EF629D}"/>
              </a:ext>
            </a:extLst>
          </p:cNvPr>
          <p:cNvSpPr/>
          <p:nvPr userDrawn="1"/>
        </p:nvSpPr>
        <p:spPr bwMode="gray">
          <a:xfrm>
            <a:off x="8148638" y="-216694"/>
            <a:ext cx="3814390" cy="18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200"/>
              </a:lnSpc>
            </a:pPr>
            <a:r>
              <a:rPr lang="de-DE" sz="900" b="0" spc="20" baseline="0">
                <a:solidFill>
                  <a:schemeClr val="bg1">
                    <a:lumMod val="50000"/>
                  </a:schemeClr>
                </a:solidFill>
              </a:rPr>
              <a:t>Eingabe im Folienmaster (Ansicht &gt; Folienmaster)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68DCBC-0CCB-30D7-ACB6-7F653ECAF62D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492752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645147" y="4615774"/>
            <a:ext cx="3527677" cy="126888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E21CB02-D9C6-4FAF-A21F-7A8AE11A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6375123"/>
            <a:ext cx="1019175" cy="482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807AC72-7C0F-482B-A3FD-7609DF861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9174" y="6375123"/>
            <a:ext cx="503745" cy="482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2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A615BE17-964A-477F-9A04-70EE1C2C25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522919" y="2456892"/>
            <a:ext cx="5581144" cy="440110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4C045B0-45A2-0D9F-59A7-72519523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194CDB-3C20-5B57-E81A-A19901CBBEF0}"/>
              </a:ext>
            </a:extLst>
          </p:cNvPr>
          <p:cNvSpPr txBox="1"/>
          <p:nvPr userDrawn="1"/>
        </p:nvSpPr>
        <p:spPr>
          <a:xfrm>
            <a:off x="3237187" y="220717"/>
            <a:ext cx="254589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03-IBVA-DSG Digitalisierung in Staat </a:t>
            </a:r>
            <a:br>
              <a:rPr lang="de-DE" sz="1100" dirty="0"/>
            </a:br>
            <a:r>
              <a:rPr lang="de-DE" sz="1100" dirty="0"/>
              <a:t>und Gesellschaft (</a:t>
            </a:r>
            <a:r>
              <a:rPr lang="de-DE" sz="1100" dirty="0" err="1"/>
              <a:t>WiSe</a:t>
            </a:r>
            <a:r>
              <a:rPr lang="de-DE" sz="1100" dirty="0"/>
              <a:t> 2023/24)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CFE850-F036-3D62-0ECE-8DA469F64221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972785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669081" y="2456892"/>
            <a:ext cx="1523492" cy="4401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19175" y="2378900"/>
            <a:ext cx="3527064" cy="2171576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20150" y="4621126"/>
            <a:ext cx="3527677" cy="126888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2960688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393382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490537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5876925"/>
            <a:ext cx="1019175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E21CB02-D9C6-4FAF-A21F-7A8AE11A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6375123"/>
            <a:ext cx="1019175" cy="482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807AC72-7C0F-482B-A3FD-7609DF861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669081" y="6375123"/>
            <a:ext cx="503745" cy="482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2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A615BE17-964A-477F-9A04-70EE1C2C25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5087937" y="2456892"/>
            <a:ext cx="5578982" cy="440110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E49C6EF-6CA5-0D37-356C-862B8B6DFA8B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505199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644172" y="2373548"/>
            <a:ext cx="3527064" cy="2171576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645147" y="4615774"/>
            <a:ext cx="3527677" cy="126888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2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A615BE17-964A-477F-9A04-70EE1C2C25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522919" y="2456892"/>
            <a:ext cx="5581144" cy="440110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22DEC7A-D502-ABFE-3DF8-C83B0B3162F9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451675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669081" y="2456892"/>
            <a:ext cx="1523492" cy="44011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19175" y="2378900"/>
            <a:ext cx="3527064" cy="2171576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20150" y="4621126"/>
            <a:ext cx="3527677" cy="126888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2960688"/>
            <a:ext cx="1019175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3933825"/>
            <a:ext cx="1019175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4905375"/>
            <a:ext cx="1019175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5876925"/>
            <a:ext cx="1019175" cy="5117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2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A615BE17-964A-477F-9A04-70EE1C2C25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5087937" y="2456892"/>
            <a:ext cx="5578982" cy="440110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53DE45C-0BB4-EB6C-3775-F8BE625A67A3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780255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644172" y="2373548"/>
            <a:ext cx="3527064" cy="2171576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645147" y="4615774"/>
            <a:ext cx="3527677" cy="126888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2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A615BE17-964A-477F-9A04-70EE1C2C25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522919" y="2456892"/>
            <a:ext cx="5581144" cy="440110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6131E45-9EAB-4F85-9716-E35C0A60213D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943291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669081" y="2456892"/>
            <a:ext cx="1523492" cy="440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19175" y="2378900"/>
            <a:ext cx="3527064" cy="2171576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20150" y="4621126"/>
            <a:ext cx="3527677" cy="126888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2960688"/>
            <a:ext cx="1019175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3933825"/>
            <a:ext cx="1019175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4905375"/>
            <a:ext cx="1019175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5876925"/>
            <a:ext cx="1019175" cy="5117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2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A615BE17-964A-477F-9A04-70EE1C2C25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5087937" y="2456892"/>
            <a:ext cx="5578982" cy="440110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3AD0749-6EA6-9E18-A790-502185777276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49105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34525" y="2263728"/>
            <a:ext cx="9138299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027238" y="2913286"/>
            <a:ext cx="9145587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090D37F-409F-490E-B090-1C6D62CEE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84C8C49-947E-5DDD-FA13-5B764B533610}"/>
              </a:ext>
            </a:extLst>
          </p:cNvPr>
          <p:cNvSpPr/>
          <p:nvPr userDrawn="1"/>
        </p:nvSpPr>
        <p:spPr>
          <a:xfrm>
            <a:off x="2379785" y="0"/>
            <a:ext cx="9812215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875FEAC-6B3C-D07E-2500-FDB63EBE43CF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720088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19175" y="1695285"/>
            <a:ext cx="5620500" cy="59047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27265" y="2263728"/>
            <a:ext cx="5612410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019175" y="2913286"/>
            <a:ext cx="5616886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F8D408A5-45DB-43F7-A63B-AEF19C2970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7104064" y="1773312"/>
            <a:ext cx="5087936" cy="410361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E063D1E-F908-4B57-AC16-E0DAAFD46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4A14FC8-9718-6723-9DFA-5E7F871F713D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2626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1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5087937" cy="4905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4043364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4043364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4043364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84655"/>
            <a:ext cx="4043364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087938" y="1952625"/>
            <a:ext cx="7104062" cy="4905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3DA0664-74DA-496A-A215-87EE34D6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6000" y="2960688"/>
            <a:ext cx="1008063" cy="3897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B1D8DA-EE61-4B45-A0BE-6F822FC03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55553" y="2960688"/>
            <a:ext cx="1008063" cy="3897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4141D52-3618-414B-A563-6A32A782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64763" y="2960688"/>
            <a:ext cx="1008063" cy="3897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875C00-55A8-42EF-BE92-EB66ADCB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BEB09D8-A12C-5264-4B39-42251F7ADDA0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4163336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91944" y="1695285"/>
            <a:ext cx="5584523" cy="59047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600034" y="2263728"/>
            <a:ext cx="5576434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591944" y="2913286"/>
            <a:ext cx="5580881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0962739-88FB-4C0F-A094-042A31EE8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>
              <a:solidFill>
                <a:schemeClr val="tx1"/>
              </a:solidFill>
            </a:endParaRPr>
          </a:p>
        </p:txBody>
      </p:sp>
      <p:sp>
        <p:nvSpPr>
          <p:cNvPr id="6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F8D408A5-45DB-43F7-A63B-AEF19C2970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1773312"/>
            <a:ext cx="5087938" cy="410361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CC592F0-6697-1CFD-6C10-1807452EFB47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255747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600F8-8932-4173-99E6-EF778A214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/>
              <a:t>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FC03325-A8A9-49C7-A8EE-88E6668CB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027238" y="2384883"/>
            <a:ext cx="9145587" cy="3492041"/>
          </a:xfrm>
        </p:spPr>
        <p:txBody>
          <a:bodyPr/>
          <a:lstStyle>
            <a:lvl1pPr marL="358775" indent="-358775">
              <a:spcAft>
                <a:spcPts val="600"/>
              </a:spcAft>
              <a:defRPr sz="2400" b="1">
                <a:solidFill>
                  <a:schemeClr val="accent2"/>
                </a:solidFill>
              </a:defRPr>
            </a:lvl1pPr>
            <a:lvl2pPr marL="269875" indent="-269875">
              <a:spcAft>
                <a:spcPts val="600"/>
              </a:spcAft>
              <a:buFont typeface="Wingdings 3" panose="05040102010807070707" pitchFamily="18" charset="2"/>
              <a:buChar char="Ò"/>
              <a:defRPr/>
            </a:lvl2pPr>
            <a:lvl3pPr marL="804863" indent="-271463">
              <a:spcAft>
                <a:spcPts val="600"/>
              </a:spcAft>
              <a:defRPr/>
            </a:lvl3pPr>
            <a:lvl4pPr marL="1346200" indent="-268288">
              <a:spcAft>
                <a:spcPts val="600"/>
              </a:spcAft>
              <a:defRPr/>
            </a:lvl4pPr>
            <a:lvl5pPr marL="1879600" indent="-266700"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C6FB52F-9308-41D2-9BCC-1505F02F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DD17E93-6847-CBB5-B9BB-4D957C24D827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71987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600F8-8932-4173-99E6-EF778A214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/>
              <a:t>Überschrift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64C841B-1949-4702-96AE-740240434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F53B0CA-3877-BCC7-5C2A-4EEBB43FD391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211683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6519215-6F82-42BF-B5FD-D1CBD9A3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9BE6E64-11F0-9627-9C52-5A223E1609DD}"/>
              </a:ext>
            </a:extLst>
          </p:cNvPr>
          <p:cNvSpPr txBox="1"/>
          <p:nvPr userDrawn="1"/>
        </p:nvSpPr>
        <p:spPr>
          <a:xfrm>
            <a:off x="3237187" y="220717"/>
            <a:ext cx="254589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03-IBVA-DSG Digitalisierung in Staat </a:t>
            </a:r>
            <a:br>
              <a:rPr lang="de-DE" sz="1100" dirty="0"/>
            </a:br>
            <a:r>
              <a:rPr lang="de-DE" sz="1100" dirty="0"/>
              <a:t>und Gesellschaft (</a:t>
            </a:r>
            <a:r>
              <a:rPr lang="de-DE" sz="1100" dirty="0" err="1"/>
              <a:t>WiSe</a:t>
            </a:r>
            <a:r>
              <a:rPr lang="de-DE" sz="1100" dirty="0"/>
              <a:t> 2023/24)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9E23E0B-667D-9BA2-A490-30806353C3AD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094049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8235C-B7EC-4C61-95AF-99E331BE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C96396-40C5-4CC6-A77B-CBA6F0858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F0C31D-3AEC-4C05-B779-2FB98098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D6A4-3910-4835-BD12-E52B72CC7C93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CC9882-8DC6-43F7-AAE9-367CD5D1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977107-E49E-45D8-B0BD-DB9EA9BCC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37140-63DB-4886-B674-E704699EF1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93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1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5087937" cy="4905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4043364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4043364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4043364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84655"/>
            <a:ext cx="4043364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087938" y="1952625"/>
            <a:ext cx="7104062" cy="490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3DA0664-74DA-496A-A215-87EE34D6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6000" y="2960688"/>
            <a:ext cx="1008063" cy="3897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B1D8DA-EE61-4B45-A0BE-6F822FC03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55553" y="2960688"/>
            <a:ext cx="1008063" cy="3897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4141D52-3618-414B-A563-6A32A782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64763" y="2960688"/>
            <a:ext cx="1008063" cy="3897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038C72-B6B9-4DFA-9E8A-3DB5A4B3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A571697-891A-5A14-36F4-BF45ADED6222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72213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2000" cy="4905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437826"/>
            <a:ext cx="4043364" cy="242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2" y="1952626"/>
            <a:ext cx="12192002" cy="2485200"/>
          </a:xfrm>
          <a:prstGeom prst="rect">
            <a:avLst/>
          </a:prstGeom>
          <a:solidFill>
            <a:srgbClr val="FE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05B476D-C268-4FF4-8A7C-99879001B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43363" y="2465072"/>
            <a:ext cx="8148637" cy="504000"/>
          </a:xfrm>
          <a:prstGeom prst="rect">
            <a:avLst/>
          </a:prstGeom>
          <a:solidFill>
            <a:srgbClr val="F8A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94024E5-3454-4B0A-8EB0-03BDC83D5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43363" y="3438209"/>
            <a:ext cx="8148637" cy="504000"/>
          </a:xfrm>
          <a:prstGeom prst="rect">
            <a:avLst/>
          </a:prstGeom>
          <a:solidFill>
            <a:srgbClr val="F8A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0A20AF-112F-4FB0-8A8F-78A9C6EE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80CC73B-123E-4625-31A9-B8CBEE628CA2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96784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2000" cy="4905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437826"/>
            <a:ext cx="4043364" cy="242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2" y="1952626"/>
            <a:ext cx="12192002" cy="2485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05B476D-C268-4FF4-8A7C-99879001B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43363" y="2465072"/>
            <a:ext cx="8148637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94024E5-3454-4B0A-8EB0-03BDC83D5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43363" y="3438209"/>
            <a:ext cx="8148637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7B146C-35BA-4768-B22F-45F86C38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A7D63DD-2D51-A9CB-9345-95DE0AD5F26A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063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2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2000" cy="490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437826"/>
            <a:ext cx="4043364" cy="24201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2" y="1952626"/>
            <a:ext cx="12192002" cy="248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EBB09-B8A8-4CC6-8B13-2F6BC4B7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685C207-977E-9098-B903-74C47A691043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16037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2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2000" cy="4905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437826"/>
            <a:ext cx="4043364" cy="242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2" y="1952626"/>
            <a:ext cx="12192002" cy="248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2D6FCB-1930-4160-8C8E-F1281EEA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3FCC36-ACD3-2A41-6459-FA49BE2CA843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77118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5087938" cy="4905375"/>
          </a:xfrm>
          <a:prstGeom prst="rect">
            <a:avLst/>
          </a:prstGeom>
          <a:solidFill>
            <a:srgbClr val="D45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456688"/>
            <a:ext cx="4043364" cy="504000"/>
          </a:xfrm>
          <a:prstGeom prst="rect">
            <a:avLst/>
          </a:prstGeom>
          <a:solidFill>
            <a:srgbClr val="F4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429825"/>
            <a:ext cx="4043364" cy="504000"/>
          </a:xfrm>
          <a:prstGeom prst="rect">
            <a:avLst/>
          </a:prstGeom>
          <a:solidFill>
            <a:srgbClr val="F4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401375"/>
            <a:ext cx="4043364" cy="504000"/>
          </a:xfrm>
          <a:prstGeom prst="rect">
            <a:avLst/>
          </a:prstGeom>
          <a:solidFill>
            <a:srgbClr val="F4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380655"/>
            <a:ext cx="4043364" cy="504000"/>
          </a:xfrm>
          <a:prstGeom prst="rect">
            <a:avLst/>
          </a:prstGeom>
          <a:solidFill>
            <a:srgbClr val="F4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087937" y="1952625"/>
            <a:ext cx="7104063" cy="4905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3DA0664-74DA-496A-A215-87EE34D6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6000" y="4401374"/>
            <a:ext cx="6096000" cy="2456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07B5AA0-D076-495C-A212-0D431A036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6359935"/>
            <a:ext cx="4043364" cy="504000"/>
          </a:xfrm>
          <a:prstGeom prst="rect">
            <a:avLst/>
          </a:prstGeom>
          <a:solidFill>
            <a:srgbClr val="F4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1E39EE-3676-4AFC-8E01-AA965335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9618D68-5FA1-D80F-935C-57856359ABD1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35944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C1E6E23-75A2-4A9C-970C-041E4AE5523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027239" y="1695285"/>
            <a:ext cx="9145586" cy="5904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Überschrift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B5931B-A958-4B9A-9AE3-B1EF91278B1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2027238" y="2913286"/>
            <a:ext cx="9145587" cy="2963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63DA0C9-86BB-4A65-BB61-BD40DB4E571B}"/>
              </a:ext>
            </a:extLst>
          </p:cNvPr>
          <p:cNvSpPr/>
          <p:nvPr userDrawn="1"/>
        </p:nvSpPr>
        <p:spPr bwMode="gray">
          <a:xfrm>
            <a:off x="3328986" y="276086"/>
            <a:ext cx="2304256" cy="44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200"/>
              </a:lnSpc>
            </a:pPr>
            <a:r>
              <a:rPr lang="de-DE" sz="1050" b="0" i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03-IBVA-DSG Digitalisierung von Staat und Gesellschaft (</a:t>
            </a:r>
            <a:r>
              <a:rPr lang="de-DE" sz="1050" b="0" i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WiSe</a:t>
            </a:r>
            <a:r>
              <a:rPr lang="de-DE" sz="1050" b="0" i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2023/24)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14FB7B2-AF36-43C6-AAEC-A3F41A7EE3A6}"/>
              </a:ext>
            </a:extLst>
          </p:cNvPr>
          <p:cNvSpPr/>
          <p:nvPr userDrawn="1"/>
        </p:nvSpPr>
        <p:spPr bwMode="gray">
          <a:xfrm>
            <a:off x="7149159" y="276087"/>
            <a:ext cx="1853160" cy="44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200"/>
              </a:lnSpc>
            </a:pPr>
            <a:r>
              <a:rPr lang="de-DE" sz="1050" b="0" spc="2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Prof. Dr. Dr. Björn </a:t>
            </a:r>
            <a:r>
              <a:rPr lang="de-DE" sz="1050" b="0" spc="20" baseline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Niehaves</a:t>
            </a:r>
            <a:endParaRPr lang="de-DE" sz="1050" b="0" spc="2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lnSpc>
                <a:spcPts val="1200"/>
              </a:lnSpc>
            </a:pPr>
            <a:r>
              <a:rPr lang="de-DE" sz="1050" b="0" spc="2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Luca T. Bauer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D8A8714-19A1-418A-989F-C75DCBA2F3E7}"/>
              </a:ext>
            </a:extLst>
          </p:cNvPr>
          <p:cNvSpPr/>
          <p:nvPr userDrawn="1"/>
        </p:nvSpPr>
        <p:spPr bwMode="gray">
          <a:xfrm>
            <a:off x="10385238" y="291890"/>
            <a:ext cx="1579414" cy="44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100"/>
              </a:lnSpc>
            </a:pPr>
            <a:r>
              <a:rPr lang="de-DE" sz="1100" b="0" spc="4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Fachbereich 3 - Mathematik und Informatik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DA519DE-AED2-4D69-81A5-9C0F4CFEC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07124" y="-279412"/>
            <a:ext cx="5357528" cy="252028"/>
            <a:chOff x="6607124" y="-279412"/>
            <a:chExt cx="5357528" cy="252028"/>
          </a:xfrm>
        </p:grpSpPr>
        <p:sp>
          <p:nvSpPr>
            <p:cNvPr id="15" name="Eckige Klammer rechts 14">
              <a:extLst>
                <a:ext uri="{FF2B5EF4-FFF2-40B4-BE49-F238E27FC236}">
                  <a16:creationId xmlns:a16="http://schemas.microsoft.com/office/drawing/2014/main" id="{89ADBADE-F589-410F-AB02-1685B9054F34}"/>
                </a:ext>
              </a:extLst>
            </p:cNvPr>
            <p:cNvSpPr/>
            <p:nvPr userDrawn="1"/>
          </p:nvSpPr>
          <p:spPr bwMode="gray">
            <a:xfrm rot="16200000">
              <a:off x="9192045" y="-2862709"/>
              <a:ext cx="189310" cy="5355904"/>
            </a:xfrm>
            <a:prstGeom prst="rightBracket">
              <a:avLst>
                <a:gd name="adj" fmla="val 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2584FAE8-BA03-4EAB-BCAF-73D709879034}"/>
                </a:ext>
              </a:extLst>
            </p:cNvPr>
            <p:cNvSpPr/>
            <p:nvPr userDrawn="1"/>
          </p:nvSpPr>
          <p:spPr bwMode="gray">
            <a:xfrm>
              <a:off x="6607124" y="-216694"/>
              <a:ext cx="5355904" cy="1893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lnSpc>
                  <a:spcPts val="1200"/>
                </a:lnSpc>
              </a:pPr>
              <a:r>
                <a:rPr lang="de-DE" sz="900" b="0" spc="20" baseline="0">
                  <a:solidFill>
                    <a:schemeClr val="bg1">
                      <a:lumMod val="50000"/>
                    </a:schemeClr>
                  </a:solidFill>
                </a:rPr>
                <a:t>Eingabe im Folienmaster (Ansicht &gt; Folienmaster)</a:t>
              </a:r>
            </a:p>
          </p:txBody>
        </p:sp>
      </p:grpSp>
      <p:pic>
        <p:nvPicPr>
          <p:cNvPr id="18" name="Grafik 17" descr="Universität Bremen Logo">
            <a:extLst>
              <a:ext uri="{FF2B5EF4-FFF2-40B4-BE49-F238E27FC236}">
                <a16:creationId xmlns:a16="http://schemas.microsoft.com/office/drawing/2014/main" id="{906DDA9E-2782-45F0-BC36-C40076982A08}"/>
              </a:ext>
            </a:extLst>
          </p:cNvPr>
          <p:cNvPicPr/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289509"/>
            <a:ext cx="1324159" cy="47663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1DF1D78-9E34-4F44-3304-EAE9AD76462E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49684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9" r:id="rId3"/>
    <p:sldLayoutId id="2147483670" r:id="rId4"/>
    <p:sldLayoutId id="2147483663" r:id="rId5"/>
    <p:sldLayoutId id="2147483671" r:id="rId6"/>
    <p:sldLayoutId id="2147483672" r:id="rId7"/>
    <p:sldLayoutId id="2147483673" r:id="rId8"/>
    <p:sldLayoutId id="2147483664" r:id="rId9"/>
    <p:sldLayoutId id="2147483665" r:id="rId10"/>
    <p:sldLayoutId id="2147483666" r:id="rId11"/>
    <p:sldLayoutId id="2147483674" r:id="rId12"/>
    <p:sldLayoutId id="2147483675" r:id="rId13"/>
    <p:sldLayoutId id="2147483667" r:id="rId14"/>
    <p:sldLayoutId id="2147483676" r:id="rId15"/>
    <p:sldLayoutId id="2147483677" r:id="rId16"/>
    <p:sldLayoutId id="2147483649" r:id="rId17"/>
    <p:sldLayoutId id="2147483678" r:id="rId18"/>
    <p:sldLayoutId id="2147483659" r:id="rId19"/>
    <p:sldLayoutId id="2147483679" r:id="rId20"/>
    <p:sldLayoutId id="2147483660" r:id="rId21"/>
    <p:sldLayoutId id="2147483661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50" r:id="rId28"/>
    <p:sldLayoutId id="2147483656" r:id="rId29"/>
    <p:sldLayoutId id="2147483657" r:id="rId30"/>
    <p:sldLayoutId id="2147483658" r:id="rId31"/>
    <p:sldLayoutId id="2147483654" r:id="rId32"/>
    <p:sldLayoutId id="2147483655" r:id="rId33"/>
    <p:sldLayoutId id="2147483685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4000"/>
        </a:lnSpc>
        <a:spcBef>
          <a:spcPts val="0"/>
        </a:spcBef>
        <a:buFont typeface="Wingdings 3" panose="05040102010807070707" pitchFamily="18" charset="2"/>
        <a:buChar char="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341438" indent="-2667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882775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422525" indent="-2667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475" userDrawn="1">
          <p15:clr>
            <a:srgbClr val="F26B43"/>
          </p15:clr>
        </p15:guide>
        <p15:guide id="4" pos="3205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pos="5133" userDrawn="1">
          <p15:clr>
            <a:srgbClr val="F26B43"/>
          </p15:clr>
        </p15:guide>
        <p15:guide id="7" pos="5768" userDrawn="1">
          <p15:clr>
            <a:srgbClr val="F26B43"/>
          </p15:clr>
        </p15:guide>
        <p15:guide id="8" pos="1912" userDrawn="1">
          <p15:clr>
            <a:srgbClr val="F26B43"/>
          </p15:clr>
        </p15:guide>
        <p15:guide id="9" pos="1277" userDrawn="1">
          <p15:clr>
            <a:srgbClr val="F26B43"/>
          </p15:clr>
        </p15:guide>
        <p15:guide id="10" pos="6403" userDrawn="1">
          <p15:clr>
            <a:srgbClr val="F26B43"/>
          </p15:clr>
        </p15:guide>
        <p15:guide id="11" pos="7038" userDrawn="1">
          <p15:clr>
            <a:srgbClr val="F26B43"/>
          </p15:clr>
        </p15:guide>
        <p15:guide id="12" pos="642" userDrawn="1">
          <p15:clr>
            <a:srgbClr val="F26B43"/>
          </p15:clr>
        </p15:guide>
        <p15:guide id="13" orient="horz" pos="1230" userDrawn="1">
          <p15:clr>
            <a:srgbClr val="F26B43"/>
          </p15:clr>
        </p15:guide>
        <p15:guide id="14" orient="horz" pos="1865" userDrawn="1">
          <p15:clr>
            <a:srgbClr val="F26B43"/>
          </p15:clr>
        </p15:guide>
        <p15:guide id="15" orient="horz" pos="2478" userDrawn="1">
          <p15:clr>
            <a:srgbClr val="F26B43"/>
          </p15:clr>
        </p15:guide>
        <p15:guide id="16" orient="horz" pos="3090" userDrawn="1">
          <p15:clr>
            <a:srgbClr val="F26B43"/>
          </p15:clr>
        </p15:guide>
        <p15:guide id="17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Ein Bild, das Entwurf, Zeichnung, Lineart, Clipart enthält.&#10;&#10;KI-generierte Inhalte können fehlerhaft sein.">
            <a:extLst>
              <a:ext uri="{FF2B5EF4-FFF2-40B4-BE49-F238E27FC236}">
                <a16:creationId xmlns:a16="http://schemas.microsoft.com/office/drawing/2014/main" id="{B3262B02-1E01-9A15-A789-525D23C8DC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/>
          <a:stretch>
            <a:fillRect/>
          </a:stretch>
        </p:blipFill>
        <p:spPr>
          <a:xfrm>
            <a:off x="2224015" y="3042577"/>
            <a:ext cx="6091737" cy="3835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8F6813-C6AE-418E-986B-967E185E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152" y="2478478"/>
            <a:ext cx="4140460" cy="2171576"/>
          </a:xfrm>
        </p:spPr>
        <p:txBody>
          <a:bodyPr/>
          <a:lstStyle/>
          <a:p>
            <a:b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C53DC0-1ED9-49C2-9613-8836B4A41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8328" y="2213369"/>
            <a:ext cx="10017332" cy="829208"/>
          </a:xfrm>
        </p:spPr>
        <p:txBody>
          <a:bodyPr/>
          <a:lstStyle/>
          <a:p>
            <a:pPr algn="r"/>
            <a:r>
              <a:rPr lang="en-GB" b="1" dirty="0">
                <a:latin typeface="Lato"/>
                <a:ea typeface="Lato"/>
                <a:cs typeface="Lato"/>
              </a:rPr>
              <a:t>Dynamic Capabilities for AI Adoption </a:t>
            </a:r>
            <a:br>
              <a:rPr lang="en-GB" b="1" dirty="0">
                <a:latin typeface="Lato"/>
                <a:ea typeface="Lato"/>
                <a:cs typeface="Lato"/>
              </a:rPr>
            </a:br>
            <a:r>
              <a:rPr lang="en-GB" b="1" dirty="0">
                <a:latin typeface="Lato"/>
                <a:ea typeface="Lato"/>
                <a:cs typeface="Lato"/>
              </a:rPr>
              <a:t>in Public Administration: </a:t>
            </a:r>
            <a:br>
              <a:rPr lang="en-GB" b="1" dirty="0">
                <a:latin typeface="Lato"/>
                <a:ea typeface="Lato"/>
                <a:cs typeface="Lato"/>
              </a:rPr>
            </a:br>
            <a:r>
              <a:rPr lang="en-GB" b="1" dirty="0">
                <a:latin typeface="Lato"/>
                <a:ea typeface="Lato"/>
                <a:cs typeface="Lato"/>
              </a:rPr>
              <a:t>A Look Back and Analysis</a:t>
            </a:r>
            <a:br>
              <a:rPr lang="en-GB" b="1" dirty="0">
                <a:latin typeface="Lato"/>
                <a:ea typeface="Lato"/>
                <a:cs typeface="Lato"/>
              </a:rPr>
            </a:br>
            <a:r>
              <a:rPr lang="en-GB" b="1" dirty="0">
                <a:latin typeface="Lato"/>
                <a:ea typeface="Lato"/>
                <a:cs typeface="Lato"/>
              </a:rPr>
              <a:t> of German Federal AI </a:t>
            </a:r>
          </a:p>
          <a:p>
            <a:pPr algn="r"/>
            <a:r>
              <a:rPr lang="en-GB" b="1" dirty="0">
                <a:latin typeface="Lato"/>
                <a:ea typeface="Lato"/>
                <a:cs typeface="Lato"/>
              </a:rPr>
              <a:t>Strategies</a:t>
            </a:r>
            <a:endPara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8A76F803-0308-4ACB-80E0-A6320E562833}"/>
              </a:ext>
            </a:extLst>
          </p:cNvPr>
          <p:cNvSpPr txBox="1">
            <a:spLocks/>
          </p:cNvSpPr>
          <p:nvPr/>
        </p:nvSpPr>
        <p:spPr bwMode="gray">
          <a:xfrm>
            <a:off x="8686800" y="4251555"/>
            <a:ext cx="3288860" cy="18047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26. September 2025</a:t>
            </a:r>
          </a:p>
          <a:p>
            <a:pPr algn="r"/>
            <a:endParaRPr lang="de-DE" sz="2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de-DE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Jan Westermann</a:t>
            </a:r>
          </a:p>
          <a:p>
            <a:pPr algn="r"/>
            <a:r>
              <a:rPr lang="de-DE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Steffen Fock</a:t>
            </a:r>
          </a:p>
          <a:p>
            <a:pPr algn="r"/>
            <a:r>
              <a:rPr lang="de-DE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Stefano Geerken</a:t>
            </a:r>
          </a:p>
          <a:p>
            <a:pPr algn="r"/>
            <a:r>
              <a:rPr lang="de-DE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Björn </a:t>
            </a:r>
            <a:r>
              <a:rPr lang="de-DE" sz="2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Niehaves</a:t>
            </a:r>
            <a:endParaRPr lang="de-DE" sz="2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3E99834-B4C8-44FB-0A8A-F3B23D8FD79B}"/>
              </a:ext>
            </a:extLst>
          </p:cNvPr>
          <p:cNvSpPr txBox="1"/>
          <p:nvPr/>
        </p:nvSpPr>
        <p:spPr>
          <a:xfrm>
            <a:off x="10019609" y="6350169"/>
            <a:ext cx="21723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900" i="1" dirty="0" err="1"/>
              <a:t>Endowed</a:t>
            </a:r>
            <a:r>
              <a:rPr lang="de-DE" sz="900" i="1" dirty="0"/>
              <a:t> </a:t>
            </a:r>
            <a:r>
              <a:rPr lang="de-DE" sz="900" i="1" dirty="0" err="1"/>
              <a:t>professorship</a:t>
            </a:r>
            <a:r>
              <a:rPr lang="de-DE" sz="900" i="1" dirty="0"/>
              <a:t> ‚Digital Public‘ </a:t>
            </a:r>
            <a:br>
              <a:rPr lang="de-DE" sz="900" i="1" dirty="0"/>
            </a:br>
            <a:r>
              <a:rPr lang="de-DE" sz="900" i="1" dirty="0" err="1"/>
              <a:t>funded</a:t>
            </a:r>
            <a:r>
              <a:rPr lang="de-DE" sz="900" i="1" dirty="0"/>
              <a:t> </a:t>
            </a:r>
            <a:r>
              <a:rPr lang="de-DE" sz="900" i="1" dirty="0" err="1"/>
              <a:t>by</a:t>
            </a:r>
            <a:r>
              <a:rPr lang="de-DE" sz="900" i="1" dirty="0"/>
              <a:t> Senator für Finanzen der </a:t>
            </a:r>
            <a:br>
              <a:rPr lang="de-DE" sz="900" i="1" dirty="0"/>
            </a:br>
            <a:r>
              <a:rPr lang="de-DE" sz="900" i="1" dirty="0"/>
              <a:t>Freien Hansestadt Bremen &amp; Dataport</a:t>
            </a:r>
          </a:p>
        </p:txBody>
      </p:sp>
      <p:sp>
        <p:nvSpPr>
          <p:cNvPr id="5" name="Google Shape;84;p1">
            <a:extLst>
              <a:ext uri="{FF2B5EF4-FFF2-40B4-BE49-F238E27FC236}">
                <a16:creationId xmlns:a16="http://schemas.microsoft.com/office/drawing/2014/main" id="{8410BA7A-DFE8-B76A-E763-5A576980FDAA}"/>
              </a:ext>
            </a:extLst>
          </p:cNvPr>
          <p:cNvSpPr txBox="1"/>
          <p:nvPr/>
        </p:nvSpPr>
        <p:spPr>
          <a:xfrm>
            <a:off x="386942" y="1357993"/>
            <a:ext cx="113450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2800" b="1" dirty="0"/>
              <a:t>DISCOVER DIGITAL ADMINISTRATION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DECEC-53F4-4A2C-BA49-7E1923C12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6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6B771-C7E4-3A59-AD44-4A94AF7EC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7FB03898-BD14-E3FE-9997-0014BD5F3C60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BD94A7ED-671B-CCD2-35F0-596BA0247580}"/>
              </a:ext>
            </a:extLst>
          </p:cNvPr>
          <p:cNvSpPr txBox="1"/>
          <p:nvPr/>
        </p:nvSpPr>
        <p:spPr>
          <a:xfrm>
            <a:off x="-1778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96328F9-3A71-0C81-AB48-BA12463ABB45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B4B8C9-649E-5902-6F24-7F7A2322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2541636-9364-5CF4-B688-15E3BEF8C359}"/>
              </a:ext>
            </a:extLst>
          </p:cNvPr>
          <p:cNvSpPr txBox="1"/>
          <p:nvPr/>
        </p:nvSpPr>
        <p:spPr>
          <a:xfrm>
            <a:off x="288883" y="1056123"/>
            <a:ext cx="8437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Indikators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for</a:t>
            </a:r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Measuring</a:t>
            </a:r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: 3.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Reconfiguring</a:t>
            </a:r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/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Transforming</a:t>
            </a:r>
            <a:endParaRPr lang="de-DE" sz="2400" b="1" dirty="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D1B71F3-2A79-5DCC-3ED7-AF06991219A1}"/>
              </a:ext>
            </a:extLst>
          </p:cNvPr>
          <p:cNvSpPr txBox="1"/>
          <p:nvPr/>
        </p:nvSpPr>
        <p:spPr>
          <a:xfrm>
            <a:off x="384313" y="1517788"/>
            <a:ext cx="742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>
                <a:solidFill>
                  <a:schemeClr val="tx2"/>
                </a:solidFill>
              </a:rPr>
              <a:t>The </a:t>
            </a:r>
            <a:r>
              <a:rPr lang="de-DE" sz="1600" i="1" dirty="0" err="1">
                <a:solidFill>
                  <a:schemeClr val="tx2"/>
                </a:solidFill>
              </a:rPr>
              <a:t>ability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to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continuously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renew</a:t>
            </a:r>
            <a:r>
              <a:rPr lang="de-DE" sz="1600" i="1" dirty="0">
                <a:solidFill>
                  <a:schemeClr val="tx2"/>
                </a:solidFill>
              </a:rPr>
              <a:t>, </a:t>
            </a:r>
            <a:r>
              <a:rPr lang="de-DE" sz="1600" i="1" dirty="0" err="1">
                <a:solidFill>
                  <a:schemeClr val="tx2"/>
                </a:solidFill>
              </a:rPr>
              <a:t>recombine</a:t>
            </a:r>
            <a:r>
              <a:rPr lang="de-DE" sz="1600" i="1" dirty="0">
                <a:solidFill>
                  <a:schemeClr val="tx2"/>
                </a:solidFill>
              </a:rPr>
              <a:t>, </a:t>
            </a:r>
            <a:r>
              <a:rPr lang="de-DE" sz="1600" i="1" dirty="0" err="1">
                <a:solidFill>
                  <a:schemeClr val="tx2"/>
                </a:solidFill>
              </a:rPr>
              <a:t>or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shed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resources</a:t>
            </a:r>
            <a:r>
              <a:rPr lang="de-DE" sz="1600" i="1" dirty="0">
                <a:solidFill>
                  <a:schemeClr val="tx2"/>
                </a:solidFill>
              </a:rPr>
              <a:t> and </a:t>
            </a:r>
            <a:r>
              <a:rPr lang="de-DE" sz="1600" i="1" dirty="0" err="1">
                <a:solidFill>
                  <a:schemeClr val="tx2"/>
                </a:solidFill>
              </a:rPr>
              <a:t>processes</a:t>
            </a:r>
            <a:r>
              <a:rPr lang="de-DE" sz="1600" i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678B5-F086-4444-352F-EF931DC6CE2B}"/>
              </a:ext>
            </a:extLst>
          </p:cNvPr>
          <p:cNvSpPr txBox="1"/>
          <p:nvPr/>
        </p:nvSpPr>
        <p:spPr>
          <a:xfrm>
            <a:off x="384313" y="2318007"/>
            <a:ext cx="371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organizational </a:t>
            </a:r>
            <a:r>
              <a:rPr lang="de-DE" dirty="0" err="1"/>
              <a:t>restructuring</a:t>
            </a: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de-DE" dirty="0" err="1"/>
              <a:t>Discontinuation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obsolete </a:t>
            </a:r>
            <a:r>
              <a:rPr lang="de-DE" dirty="0" err="1"/>
              <a:t>services</a:t>
            </a: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de-DE" dirty="0" err="1"/>
              <a:t>Workforce</a:t>
            </a:r>
            <a:r>
              <a:rPr lang="de-DE" dirty="0"/>
              <a:t> </a:t>
            </a:r>
            <a:r>
              <a:rPr lang="de-DE" dirty="0" err="1"/>
              <a:t>upskilling</a:t>
            </a:r>
            <a:r>
              <a:rPr lang="de-DE" dirty="0"/>
              <a:t> and </a:t>
            </a:r>
            <a:r>
              <a:rPr lang="de-DE" dirty="0" err="1"/>
              <a:t>reskilling</a:t>
            </a: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adapatbility</a:t>
            </a: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de-DE" dirty="0"/>
              <a:t>Legacy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replacement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B4F41DC-E456-B25E-1172-25B32948FCC3}"/>
              </a:ext>
            </a:extLst>
          </p:cNvPr>
          <p:cNvSpPr txBox="1"/>
          <p:nvPr/>
        </p:nvSpPr>
        <p:spPr>
          <a:xfrm>
            <a:off x="4408627" y="2318007"/>
            <a:ext cx="7783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i="1" dirty="0" err="1"/>
              <a:t>How</a:t>
            </a:r>
            <a:r>
              <a:rPr lang="de-DE" i="1" dirty="0"/>
              <a:t> </a:t>
            </a:r>
            <a:r>
              <a:rPr lang="de-DE" i="1" dirty="0" err="1"/>
              <a:t>often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organization</a:t>
            </a:r>
            <a:r>
              <a:rPr lang="de-DE" i="1" dirty="0"/>
              <a:t> </a:t>
            </a:r>
            <a:r>
              <a:rPr lang="de-DE" i="1" dirty="0" err="1"/>
              <a:t>adapts</a:t>
            </a:r>
            <a:r>
              <a:rPr lang="de-DE" i="1" dirty="0"/>
              <a:t> </a:t>
            </a:r>
            <a:r>
              <a:rPr lang="de-DE" i="1" dirty="0" err="1"/>
              <a:t>its</a:t>
            </a:r>
            <a:r>
              <a:rPr lang="de-DE" i="1" dirty="0"/>
              <a:t> </a:t>
            </a:r>
            <a:r>
              <a:rPr lang="de-DE" i="1" dirty="0" err="1"/>
              <a:t>structure</a:t>
            </a:r>
            <a:r>
              <a:rPr lang="de-DE" i="1" dirty="0"/>
              <a:t> (e.g., </a:t>
            </a:r>
            <a:r>
              <a:rPr lang="de-DE" i="1" dirty="0" err="1"/>
              <a:t>new</a:t>
            </a:r>
            <a:r>
              <a:rPr lang="de-DE" i="1" dirty="0"/>
              <a:t> </a:t>
            </a:r>
            <a:r>
              <a:rPr lang="de-DE" i="1" dirty="0" err="1"/>
              <a:t>divisions</a:t>
            </a:r>
            <a:r>
              <a:rPr lang="de-DE" i="1" dirty="0"/>
              <a:t>, </a:t>
            </a:r>
            <a:r>
              <a:rPr lang="de-DE" i="1" dirty="0" err="1"/>
              <a:t>merging</a:t>
            </a:r>
            <a:r>
              <a:rPr lang="de-DE" i="1" dirty="0"/>
              <a:t> </a:t>
            </a:r>
            <a:r>
              <a:rPr lang="de-DE" i="1" dirty="0" err="1"/>
              <a:t>units</a:t>
            </a:r>
            <a:r>
              <a:rPr lang="de-DE" i="1" dirty="0"/>
              <a:t>, </a:t>
            </a:r>
            <a:r>
              <a:rPr lang="de-DE" i="1" dirty="0" err="1"/>
              <a:t>process</a:t>
            </a:r>
            <a:r>
              <a:rPr lang="de-DE" i="1" dirty="0"/>
              <a:t> </a:t>
            </a:r>
            <a:r>
              <a:rPr lang="de-DE" i="1" dirty="0" err="1"/>
              <a:t>redesign</a:t>
            </a:r>
            <a:r>
              <a:rPr lang="de-DE" i="1" dirty="0"/>
              <a:t>)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align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</a:t>
            </a:r>
            <a:r>
              <a:rPr lang="de-DE" i="1" dirty="0" err="1"/>
              <a:t>strategic</a:t>
            </a:r>
            <a:r>
              <a:rPr lang="de-DE" i="1" dirty="0"/>
              <a:t> </a:t>
            </a:r>
            <a:r>
              <a:rPr lang="de-DE" i="1" dirty="0" err="1"/>
              <a:t>priorities</a:t>
            </a:r>
            <a:r>
              <a:rPr lang="de-DE" i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i="1" dirty="0"/>
              <a:t>The rate at </a:t>
            </a:r>
            <a:r>
              <a:rPr lang="de-DE" i="1" dirty="0" err="1"/>
              <a:t>which</a:t>
            </a:r>
            <a:r>
              <a:rPr lang="de-DE" i="1" dirty="0"/>
              <a:t> </a:t>
            </a:r>
            <a:r>
              <a:rPr lang="de-DE" i="1" dirty="0" err="1"/>
              <a:t>underperforming</a:t>
            </a:r>
            <a:r>
              <a:rPr lang="de-DE" i="1" dirty="0"/>
              <a:t>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outdated</a:t>
            </a:r>
            <a:r>
              <a:rPr lang="de-DE" i="1" dirty="0"/>
              <a:t> </a:t>
            </a:r>
            <a:r>
              <a:rPr lang="de-DE" i="1" dirty="0" err="1"/>
              <a:t>offerings</a:t>
            </a:r>
            <a:r>
              <a:rPr lang="de-DE" i="1" dirty="0"/>
              <a:t> </a:t>
            </a:r>
            <a:r>
              <a:rPr lang="de-DE" i="1" dirty="0" err="1"/>
              <a:t>are</a:t>
            </a:r>
            <a:r>
              <a:rPr lang="de-DE" i="1" dirty="0"/>
              <a:t> </a:t>
            </a:r>
            <a:r>
              <a:rPr lang="de-DE" i="1" dirty="0" err="1"/>
              <a:t>phased</a:t>
            </a:r>
            <a:r>
              <a:rPr lang="de-DE" i="1" dirty="0"/>
              <a:t> out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free</a:t>
            </a:r>
            <a:r>
              <a:rPr lang="de-DE" i="1" dirty="0"/>
              <a:t> </a:t>
            </a:r>
            <a:r>
              <a:rPr lang="de-DE" i="1" dirty="0" err="1"/>
              <a:t>up</a:t>
            </a:r>
            <a:r>
              <a:rPr lang="de-DE" i="1" dirty="0"/>
              <a:t> </a:t>
            </a:r>
            <a:r>
              <a:rPr lang="de-DE" i="1" dirty="0" err="1"/>
              <a:t>resources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new</a:t>
            </a:r>
            <a:r>
              <a:rPr lang="de-DE" i="1" dirty="0"/>
              <a:t> </a:t>
            </a:r>
            <a:r>
              <a:rPr lang="de-DE" i="1" dirty="0" err="1"/>
              <a:t>opportunities</a:t>
            </a:r>
            <a:r>
              <a:rPr lang="de-DE" i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i="1" dirty="0"/>
              <a:t>Investment in </a:t>
            </a:r>
            <a:r>
              <a:rPr lang="de-DE" i="1" dirty="0" err="1"/>
              <a:t>developing</a:t>
            </a:r>
            <a:r>
              <a:rPr lang="de-DE" i="1" dirty="0"/>
              <a:t> </a:t>
            </a:r>
            <a:r>
              <a:rPr lang="de-DE" i="1" dirty="0" err="1"/>
              <a:t>employees</a:t>
            </a:r>
            <a:r>
              <a:rPr lang="de-DE" i="1" dirty="0"/>
              <a:t>‘ </a:t>
            </a:r>
            <a:r>
              <a:rPr lang="de-DE" i="1" dirty="0" err="1"/>
              <a:t>new</a:t>
            </a:r>
            <a:r>
              <a:rPr lang="de-DE" i="1" dirty="0"/>
              <a:t> </a:t>
            </a:r>
            <a:r>
              <a:rPr lang="de-DE" i="1" dirty="0" err="1"/>
              <a:t>skills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support </a:t>
            </a:r>
            <a:r>
              <a:rPr lang="de-DE" i="1" dirty="0" err="1"/>
              <a:t>strategic</a:t>
            </a:r>
            <a:r>
              <a:rPr lang="de-DE" i="1" dirty="0"/>
              <a:t> </a:t>
            </a:r>
            <a:r>
              <a:rPr lang="de-DE" i="1" dirty="0" err="1"/>
              <a:t>transformation</a:t>
            </a:r>
            <a:r>
              <a:rPr lang="de-DE" i="1" dirty="0"/>
              <a:t> and </a:t>
            </a:r>
            <a:r>
              <a:rPr lang="de-DE" i="1" dirty="0" err="1"/>
              <a:t>technological</a:t>
            </a:r>
            <a:r>
              <a:rPr lang="de-DE" i="1" dirty="0"/>
              <a:t> </a:t>
            </a:r>
            <a:r>
              <a:rPr lang="de-DE" i="1" dirty="0" err="1"/>
              <a:t>change</a:t>
            </a:r>
            <a:r>
              <a:rPr lang="de-DE" i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i="1" dirty="0"/>
              <a:t>The </a:t>
            </a:r>
            <a:r>
              <a:rPr lang="de-DE" i="1" dirty="0" err="1"/>
              <a:t>organization‘s</a:t>
            </a:r>
            <a:r>
              <a:rPr lang="de-DE" i="1" dirty="0"/>
              <a:t> </a:t>
            </a:r>
            <a:r>
              <a:rPr lang="de-DE" i="1" dirty="0" err="1"/>
              <a:t>ability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redsign</a:t>
            </a:r>
            <a:r>
              <a:rPr lang="de-DE" i="1" dirty="0"/>
              <a:t> </a:t>
            </a:r>
            <a:r>
              <a:rPr lang="de-DE" i="1" dirty="0" err="1"/>
              <a:t>core</a:t>
            </a:r>
            <a:r>
              <a:rPr lang="de-DE" i="1" dirty="0"/>
              <a:t> </a:t>
            </a:r>
            <a:r>
              <a:rPr lang="de-DE" i="1" dirty="0" err="1"/>
              <a:t>processes</a:t>
            </a:r>
            <a:r>
              <a:rPr lang="de-DE" i="1" dirty="0"/>
              <a:t> </a:t>
            </a:r>
            <a:r>
              <a:rPr lang="de-DE" i="1" dirty="0" err="1"/>
              <a:t>quickly</a:t>
            </a:r>
            <a:r>
              <a:rPr lang="de-DE" i="1" dirty="0"/>
              <a:t> </a:t>
            </a:r>
            <a:r>
              <a:rPr lang="de-DE" i="1" dirty="0" err="1"/>
              <a:t>when</a:t>
            </a:r>
            <a:r>
              <a:rPr lang="de-DE" i="1" dirty="0"/>
              <a:t> </a:t>
            </a:r>
            <a:r>
              <a:rPr lang="de-DE" i="1" dirty="0" err="1"/>
              <a:t>invornmental</a:t>
            </a:r>
            <a:r>
              <a:rPr lang="de-DE" i="1" dirty="0"/>
              <a:t> </a:t>
            </a:r>
            <a:r>
              <a:rPr lang="de-DE" i="1" dirty="0" err="1"/>
              <a:t>conditions</a:t>
            </a:r>
            <a:r>
              <a:rPr lang="de-DE" i="1" dirty="0"/>
              <a:t> </a:t>
            </a:r>
            <a:r>
              <a:rPr lang="de-DE" i="1" dirty="0" err="1"/>
              <a:t>change</a:t>
            </a:r>
            <a:r>
              <a:rPr lang="de-DE" i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i="1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de-DE" i="1" dirty="0"/>
              <a:t>The </a:t>
            </a:r>
            <a:r>
              <a:rPr lang="de-DE" i="1" dirty="0" err="1"/>
              <a:t>proportion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outdated</a:t>
            </a:r>
            <a:r>
              <a:rPr lang="de-DE" i="1" dirty="0"/>
              <a:t> </a:t>
            </a:r>
            <a:r>
              <a:rPr lang="de-DE" i="1" dirty="0" err="1"/>
              <a:t>technologies</a:t>
            </a:r>
            <a:r>
              <a:rPr lang="de-DE" i="1" dirty="0"/>
              <a:t>, </a:t>
            </a:r>
            <a:r>
              <a:rPr lang="de-DE" i="1" dirty="0" err="1"/>
              <a:t>processes</a:t>
            </a:r>
            <a:r>
              <a:rPr lang="de-DE" i="1" dirty="0"/>
              <a:t>,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routines</a:t>
            </a:r>
            <a:r>
              <a:rPr lang="de-DE" i="1" dirty="0"/>
              <a:t> </a:t>
            </a:r>
            <a:r>
              <a:rPr lang="de-DE" i="1" dirty="0" err="1"/>
              <a:t>actively</a:t>
            </a:r>
            <a:r>
              <a:rPr lang="de-DE" i="1" dirty="0"/>
              <a:t> </a:t>
            </a:r>
            <a:r>
              <a:rPr lang="de-DE" i="1" dirty="0" err="1"/>
              <a:t>replaced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</a:t>
            </a:r>
            <a:r>
              <a:rPr lang="de-DE" i="1" dirty="0" err="1"/>
              <a:t>updated</a:t>
            </a:r>
            <a:r>
              <a:rPr lang="de-DE" i="1" dirty="0"/>
              <a:t> </a:t>
            </a:r>
            <a:r>
              <a:rPr lang="de-DE" i="1" dirty="0" err="1"/>
              <a:t>solutions</a:t>
            </a:r>
            <a:r>
              <a:rPr lang="de-DE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326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5BB05-AF66-C5C1-B20C-A5A29CCBF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2F18B2B1-F555-347F-A53B-EDA3CE09B86B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AE725681-63AB-CE12-6D72-26DDF7522EFD}"/>
              </a:ext>
            </a:extLst>
          </p:cNvPr>
          <p:cNvSpPr txBox="1"/>
          <p:nvPr/>
        </p:nvSpPr>
        <p:spPr>
          <a:xfrm>
            <a:off x="-1778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C43241-39CE-D4FA-6AA3-CD9A726021D9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7A5BB5-F14C-E032-834F-5EA92FA26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4CB3B10-F509-D9C4-2A78-FEF2BC7E285A}"/>
              </a:ext>
            </a:extLst>
          </p:cNvPr>
          <p:cNvSpPr txBox="1"/>
          <p:nvPr/>
        </p:nvSpPr>
        <p:spPr>
          <a:xfrm>
            <a:off x="288883" y="1056123"/>
            <a:ext cx="5601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Indikators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for</a:t>
            </a:r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Measuring</a:t>
            </a:r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: 4. Learning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119D9F-9218-06D7-2F50-6F1FD67FFFC1}"/>
              </a:ext>
            </a:extLst>
          </p:cNvPr>
          <p:cNvSpPr txBox="1"/>
          <p:nvPr/>
        </p:nvSpPr>
        <p:spPr>
          <a:xfrm>
            <a:off x="384313" y="1517788"/>
            <a:ext cx="619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>
                <a:solidFill>
                  <a:schemeClr val="tx2"/>
                </a:solidFill>
              </a:rPr>
              <a:t>The </a:t>
            </a:r>
            <a:r>
              <a:rPr lang="de-DE" sz="1600" i="1" dirty="0" err="1">
                <a:solidFill>
                  <a:schemeClr val="tx2"/>
                </a:solidFill>
              </a:rPr>
              <a:t>capacity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to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build</a:t>
            </a:r>
            <a:r>
              <a:rPr lang="de-DE" sz="1600" i="1" dirty="0">
                <a:solidFill>
                  <a:schemeClr val="tx2"/>
                </a:solidFill>
              </a:rPr>
              <a:t>, </a:t>
            </a:r>
            <a:r>
              <a:rPr lang="de-DE" sz="1600" i="1" dirty="0" err="1">
                <a:solidFill>
                  <a:schemeClr val="tx2"/>
                </a:solidFill>
              </a:rPr>
              <a:t>transfer</a:t>
            </a:r>
            <a:r>
              <a:rPr lang="de-DE" sz="1600" i="1" dirty="0">
                <a:solidFill>
                  <a:schemeClr val="tx2"/>
                </a:solidFill>
              </a:rPr>
              <a:t>, and </a:t>
            </a:r>
            <a:r>
              <a:rPr lang="de-DE" sz="1600" i="1" dirty="0" err="1">
                <a:solidFill>
                  <a:schemeClr val="tx2"/>
                </a:solidFill>
              </a:rPr>
              <a:t>institutionalize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new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knowledge</a:t>
            </a:r>
            <a:r>
              <a:rPr lang="de-DE" sz="1600" i="1" dirty="0">
                <a:solidFill>
                  <a:schemeClr val="tx2"/>
                </a:solidFill>
              </a:rPr>
              <a:t>.</a:t>
            </a:r>
            <a:endParaRPr lang="de-DE" sz="1400" i="1" dirty="0">
              <a:solidFill>
                <a:schemeClr val="tx2"/>
              </a:solidFill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7D9B369F-46AF-0403-FD0C-135BE35AA5F8}"/>
              </a:ext>
            </a:extLst>
          </p:cNvPr>
          <p:cNvSpPr/>
          <p:nvPr/>
        </p:nvSpPr>
        <p:spPr>
          <a:xfrm rot="705241">
            <a:off x="3036782" y="3055381"/>
            <a:ext cx="6215063" cy="14859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>
                <a:latin typeface="Agency FB" panose="020B0503020202020204" pitchFamily="34" charset="77"/>
              </a:rPr>
              <a:t>NOT YET MEASURABLE!</a:t>
            </a:r>
          </a:p>
        </p:txBody>
      </p:sp>
    </p:spTree>
    <p:extLst>
      <p:ext uri="{BB962C8B-B14F-4D97-AF65-F5344CB8AC3E}">
        <p14:creationId xmlns:p14="http://schemas.microsoft.com/office/powerpoint/2010/main" val="376731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6D9AA14-C14C-25A4-B574-389484792A8F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15FF89B-BCA5-CD7E-DDCB-394490CFFC0E}"/>
              </a:ext>
            </a:extLst>
          </p:cNvPr>
          <p:cNvSpPr txBox="1"/>
          <p:nvPr/>
        </p:nvSpPr>
        <p:spPr>
          <a:xfrm>
            <a:off x="288883" y="1056123"/>
            <a:ext cx="5891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Indikators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for</a:t>
            </a:r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Measuring</a:t>
            </a:r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: 5. Integration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2B230FE-CCEA-A200-6577-B66EF8CCFA09}"/>
              </a:ext>
            </a:extLst>
          </p:cNvPr>
          <p:cNvSpPr txBox="1"/>
          <p:nvPr/>
        </p:nvSpPr>
        <p:spPr>
          <a:xfrm>
            <a:off x="384313" y="1517788"/>
            <a:ext cx="6595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>
                <a:solidFill>
                  <a:schemeClr val="tx2"/>
                </a:solidFill>
              </a:rPr>
              <a:t>The </a:t>
            </a:r>
            <a:r>
              <a:rPr lang="de-DE" sz="1600" i="1" dirty="0" err="1">
                <a:solidFill>
                  <a:schemeClr val="tx2"/>
                </a:solidFill>
              </a:rPr>
              <a:t>ability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to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combine</a:t>
            </a:r>
            <a:r>
              <a:rPr lang="de-DE" sz="1600" i="1" dirty="0">
                <a:solidFill>
                  <a:schemeClr val="tx2"/>
                </a:solidFill>
              </a:rPr>
              <a:t> and </a:t>
            </a:r>
            <a:r>
              <a:rPr lang="de-DE" sz="1600" i="1" dirty="0" err="1">
                <a:solidFill>
                  <a:schemeClr val="tx2"/>
                </a:solidFill>
              </a:rPr>
              <a:t>orchestrate</a:t>
            </a:r>
            <a:r>
              <a:rPr lang="de-DE" sz="1600" i="1" dirty="0">
                <a:solidFill>
                  <a:schemeClr val="tx2"/>
                </a:solidFill>
              </a:rPr>
              <a:t> internal and external </a:t>
            </a:r>
            <a:r>
              <a:rPr lang="de-DE" sz="1600" i="1" dirty="0" err="1">
                <a:solidFill>
                  <a:schemeClr val="tx2"/>
                </a:solidFill>
              </a:rPr>
              <a:t>resources</a:t>
            </a:r>
            <a:r>
              <a:rPr lang="de-DE" sz="1600" i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8908B5F-CA0C-FDAA-1B9F-CC57D4E04DE1}"/>
              </a:ext>
            </a:extLst>
          </p:cNvPr>
          <p:cNvSpPr/>
          <p:nvPr/>
        </p:nvSpPr>
        <p:spPr>
          <a:xfrm rot="705241">
            <a:off x="3036782" y="3055381"/>
            <a:ext cx="6215063" cy="14859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>
                <a:latin typeface="Agency FB" panose="020B0503020202020204" pitchFamily="34" charset="77"/>
              </a:rPr>
              <a:t>NOT YET MEASURABLE!</a:t>
            </a:r>
          </a:p>
        </p:txBody>
      </p:sp>
    </p:spTree>
    <p:extLst>
      <p:ext uri="{BB962C8B-B14F-4D97-AF65-F5344CB8AC3E}">
        <p14:creationId xmlns:p14="http://schemas.microsoft.com/office/powerpoint/2010/main" val="277747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A20FE2D-A336-4095-9388-D2BE6139C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890" y="1731671"/>
            <a:ext cx="1682767" cy="23668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6D9AA14-C14C-25A4-B574-389484792A8F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A481E-B6BE-4262-8755-BE3750ED5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484" y="1903519"/>
            <a:ext cx="1703486" cy="2385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83BF1E-D2A4-496D-8A3D-780026F54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217" y="2486549"/>
            <a:ext cx="1649267" cy="2317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D8F4CC-CAD5-4520-8F17-A1C57141C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297" y="3666437"/>
            <a:ext cx="1694839" cy="2385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E3250D-EEBB-4899-8F10-44601CCAA0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7229" y="3495567"/>
            <a:ext cx="1674690" cy="2361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0B4CA782-9915-42AF-B5B8-A56C9136F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2062394"/>
            <a:ext cx="677073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Examined AI strategies of </a:t>
            </a:r>
            <a:r>
              <a:rPr kumimoji="0" lang="en-DE" altLang="en-D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five German states</a:t>
            </a:r>
            <a:r>
              <a:rPr kumimoji="0" lang="en-DE" altLang="en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br>
              <a:rPr kumimoji="0" lang="en-DE" altLang="en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kumimoji="0" lang="en-GB" altLang="en-DE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Niedersachsen</a:t>
            </a:r>
            <a:r>
              <a:rPr kumimoji="0" lang="en-DE" altLang="en-DE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Schleswig-Holstein, Hesse</a:t>
            </a:r>
            <a:r>
              <a:rPr kumimoji="0" lang="en-GB" altLang="en-DE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kumimoji="0" lang="en-DE" altLang="en-DE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Brandenburg, Sa</a:t>
            </a:r>
            <a:r>
              <a:rPr kumimoji="0" lang="en-GB" altLang="en-DE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chsen</a:t>
            </a:r>
            <a:endParaRPr kumimoji="0" lang="en-GB" altLang="en-DE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Main criterion</a:t>
            </a:r>
            <a:r>
              <a:rPr kumimoji="0" lang="en-DE" altLang="en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kumimoji="0" lang="en-DE" altLang="en-DE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Presence of a dedicated AI strategy</a:t>
            </a:r>
            <a:r>
              <a:rPr lang="en-GB" altLang="en-DE" sz="2800" dirty="0">
                <a:latin typeface="Roboto" panose="02000000000000000000" pitchFamily="2" charset="0"/>
                <a:ea typeface="Roboto" panose="02000000000000000000" pitchFamily="2" charset="0"/>
              </a:rPr>
              <a:t> that </a:t>
            </a:r>
            <a:r>
              <a:rPr kumimoji="0" lang="en-DE" altLang="en-DE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explicitly address AI use</a:t>
            </a:r>
            <a:r>
              <a:rPr kumimoji="0" lang="en-GB" altLang="en-DE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/adoption </a:t>
            </a:r>
            <a:r>
              <a:rPr kumimoji="0" lang="en-DE" altLang="en-DE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 public administration</a:t>
            </a:r>
          </a:p>
        </p:txBody>
      </p:sp>
      <p:sp>
        <p:nvSpPr>
          <p:cNvPr id="22" name="Textfeld 4">
            <a:extLst>
              <a:ext uri="{FF2B5EF4-FFF2-40B4-BE49-F238E27FC236}">
                <a16:creationId xmlns:a16="http://schemas.microsoft.com/office/drawing/2014/main" id="{53C947F6-93BA-46C2-AF58-C9540BD19840}"/>
              </a:ext>
            </a:extLst>
          </p:cNvPr>
          <p:cNvSpPr txBox="1"/>
          <p:nvPr/>
        </p:nvSpPr>
        <p:spPr>
          <a:xfrm>
            <a:off x="288883" y="1056123"/>
            <a:ext cx="7474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Prevalence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in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Current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Public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Sector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AI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Strategies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</a:t>
            </a:r>
          </a:p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  <a:sym typeface="Wingdings" pitchFamily="2" charset="2"/>
              </a:rPr>
              <a:t>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  <a:sym typeface="Wingdings" pitchFamily="2" charset="2"/>
              </a:rPr>
              <a:t>Our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  <a:sym typeface="Wingdings" pitchFamily="2" charset="2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  <a:sym typeface="Wingdings" pitchFamily="2" charset="2"/>
              </a:rPr>
              <a:t>cases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  <a:sym typeface="Wingdings" pitchFamily="2" charset="2"/>
              </a:rPr>
              <a:t> </a:t>
            </a:r>
            <a:endParaRPr lang="de-DE" sz="2400" b="1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4371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6D9AA14-C14C-25A4-B574-389484792A8F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22" name="Textfeld 4">
            <a:extLst>
              <a:ext uri="{FF2B5EF4-FFF2-40B4-BE49-F238E27FC236}">
                <a16:creationId xmlns:a16="http://schemas.microsoft.com/office/drawing/2014/main" id="{53C947F6-93BA-46C2-AF58-C9540BD19840}"/>
              </a:ext>
            </a:extLst>
          </p:cNvPr>
          <p:cNvSpPr txBox="1"/>
          <p:nvPr/>
        </p:nvSpPr>
        <p:spPr>
          <a:xfrm>
            <a:off x="288883" y="1056123"/>
            <a:ext cx="7474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Prevalence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in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Current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Public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Sector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AI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Strategies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</a:t>
            </a:r>
          </a:p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  <a:sym typeface="Wingdings" pitchFamily="2" charset="2"/>
              </a:rPr>
              <a:t> 1. SENSING</a:t>
            </a:r>
            <a:endParaRPr lang="de-DE" sz="2400" b="1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ECBCFB6-72D1-4C56-9C59-A2B75EA36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83" y="2090620"/>
            <a:ext cx="1171146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Data &amp; analytics use dominates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Schleswig-Holstein: focus on data-driven administration, e.g. “KI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soll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die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Verwaltung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entlasten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durch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Analytik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bessere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Entscheidungen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ermöglichen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”.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Sa</a:t>
            </a:r>
            <a:r>
              <a:rPr kumimoji="0" lang="en-GB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chsen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Open Data Portal as a backbone for AI training and administrative innovation.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External knowledge acquisition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Niedersachsen: broad stakeholder involvement (chambers, universities, civil society) institutionalized in the strategy process.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Strategic foresight weak overall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exception Brandenburg: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Formal SWOT analysis and structured monitoring (“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jährliches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Wirkungsmonitoring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Zwischen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- und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Schlussevaluation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”).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DE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D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kumimoji="0" lang="en-DE" altLang="en-D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Sensing in administrations is primarily data-driven; foresight remains under-institutionalized except in Brandenburg</a:t>
            </a:r>
            <a:r>
              <a:rPr kumimoji="0" lang="en-GB" altLang="en-D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!</a:t>
            </a:r>
            <a:endParaRPr kumimoji="0" lang="en-DE" altLang="en-DE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5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6D9AA14-C14C-25A4-B574-389484792A8F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22" name="Textfeld 4">
            <a:extLst>
              <a:ext uri="{FF2B5EF4-FFF2-40B4-BE49-F238E27FC236}">
                <a16:creationId xmlns:a16="http://schemas.microsoft.com/office/drawing/2014/main" id="{53C947F6-93BA-46C2-AF58-C9540BD19840}"/>
              </a:ext>
            </a:extLst>
          </p:cNvPr>
          <p:cNvSpPr txBox="1"/>
          <p:nvPr/>
        </p:nvSpPr>
        <p:spPr>
          <a:xfrm>
            <a:off x="288883" y="1056123"/>
            <a:ext cx="7474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Prevalence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in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Current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Public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Sector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AI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Strategies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</a:t>
            </a:r>
          </a:p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  <a:sym typeface="Wingdings" pitchFamily="2" charset="2"/>
              </a:rPr>
              <a:t> 2. SEIZING</a:t>
            </a:r>
            <a:endParaRPr lang="de-DE" sz="2400" b="1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0F8861F-CC5F-48A7-8338-B8AD953E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00" y="1904876"/>
            <a:ext cx="11520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Alliance formation is key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kumimoji="0" lang="en-GB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achsen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participatory strategy process with citizen platform input.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Brandenburg: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interministerial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working group (IMAG) + advisory board institutionalize administrative alliances.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Flexible investment allocation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Hesse</a:t>
            </a:r>
            <a:r>
              <a:rPr kumimoji="0" lang="en-GB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€1.2bn digital budget steered centrally; “KI made in Hessen” branded around responsibility and flexible resource allocation.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Scaling capability limited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Schleswig-Holstein: KI initiatives remain pilots (e.g. chatbot prototypes) without system-wide roll-out.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Citizen adoption as driver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Sa</a:t>
            </a:r>
            <a:r>
              <a:rPr kumimoji="0" lang="en-GB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chsen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citizen engagement via digital participation strengthens legitimacy.</a:t>
            </a:r>
            <a:endParaRPr kumimoji="0" lang="en-GB" altLang="en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DE" altLang="en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D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kumimoji="0" lang="en-DE" altLang="en-D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Alliance-building dominates seizing capacities; scaling </a:t>
            </a:r>
            <a:r>
              <a:rPr lang="en-GB" altLang="en-DE" sz="2000" i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AI</a:t>
            </a:r>
            <a:r>
              <a:rPr kumimoji="0" lang="en-DE" altLang="en-D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adoption remain</a:t>
            </a:r>
            <a:r>
              <a:rPr kumimoji="0" lang="en-GB" altLang="en-D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kumimoji="0" lang="en-DE" altLang="en-D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weak.</a:t>
            </a:r>
            <a:endParaRPr kumimoji="0" lang="en-DE" altLang="en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6D9AA14-C14C-25A4-B574-389484792A8F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22" name="Textfeld 4">
            <a:extLst>
              <a:ext uri="{FF2B5EF4-FFF2-40B4-BE49-F238E27FC236}">
                <a16:creationId xmlns:a16="http://schemas.microsoft.com/office/drawing/2014/main" id="{53C947F6-93BA-46C2-AF58-C9540BD19840}"/>
              </a:ext>
            </a:extLst>
          </p:cNvPr>
          <p:cNvSpPr txBox="1"/>
          <p:nvPr/>
        </p:nvSpPr>
        <p:spPr>
          <a:xfrm>
            <a:off x="288883" y="1056123"/>
            <a:ext cx="7474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Prevalence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in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Current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Public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Sector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AI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Strategies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</a:t>
            </a:r>
          </a:p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  <a:sym typeface="Wingdings" pitchFamily="2" charset="2"/>
              </a:rPr>
              <a:t> 3. TRANSFORMING</a:t>
            </a:r>
            <a:endParaRPr lang="de-DE" sz="2400" b="1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F1C69C4-26D2-4B0F-A446-6EDC9E19B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1887119"/>
            <a:ext cx="10940143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Workforce reskilling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Brandenburg: explicit upskilling and training to support transformation.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Hesse</a:t>
            </a:r>
            <a:r>
              <a:rPr kumimoji="0" lang="en-GB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continuous reskilling anchored in “KI in der smarten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Verwaltung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entwickeln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”.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Process adaptability &amp; legacy replacement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Hesse</a:t>
            </a:r>
            <a:r>
              <a:rPr kumimoji="0" lang="en-GB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modernization of administrative IT, including replacement of legacy data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centers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with sustainable infrastructure.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Brandenburg: clear roadmap for legacy system phase-out linked to evaluations.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Organizational restructuring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Brandenburg: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interministerial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coordination body as structural anchor (IMAG KI) + advisory board institutionalize administrative alliances.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Obsolete service discontinuation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Rarely explicit; mostly implicit in digital transition narratives (e.g. </a:t>
            </a:r>
            <a:r>
              <a:rPr kumimoji="0" lang="en-GB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Niedersachsen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kumimoji="0" lang="en-GB" altLang="en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D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kumimoji="0" lang="en-DE" altLang="en-D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Transformation capacity is strongest where legacy replacement and workforce reskilling are explicitly institutionalized (Brandenburg, Hesse</a:t>
            </a:r>
            <a:r>
              <a:rPr kumimoji="0" lang="en-GB" altLang="en-DE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kumimoji="0" lang="en-DE" altLang="en-DE" sz="2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  <a:endParaRPr kumimoji="0" lang="en-DE" altLang="en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7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6D9AA14-C14C-25A4-B574-389484792A8F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22" name="Textfeld 4">
            <a:extLst>
              <a:ext uri="{FF2B5EF4-FFF2-40B4-BE49-F238E27FC236}">
                <a16:creationId xmlns:a16="http://schemas.microsoft.com/office/drawing/2014/main" id="{53C947F6-93BA-46C2-AF58-C9540BD19840}"/>
              </a:ext>
            </a:extLst>
          </p:cNvPr>
          <p:cNvSpPr txBox="1"/>
          <p:nvPr/>
        </p:nvSpPr>
        <p:spPr>
          <a:xfrm>
            <a:off x="288883" y="1056123"/>
            <a:ext cx="7474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Prevalence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in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Current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Public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Sector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AI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Strategies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</a:t>
            </a:r>
          </a:p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  <a:sym typeface="Wingdings" pitchFamily="2" charset="2"/>
              </a:rPr>
              <a:t> OVERALL</a:t>
            </a:r>
            <a:endParaRPr lang="de-DE" sz="2400" b="1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F1C69C4-26D2-4B0F-A446-6EDC9E19B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1887120"/>
            <a:ext cx="10940143" cy="419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DE" altLang="en-DE" sz="2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Dynamic capabilities framework 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provides a useful lens to </a:t>
            </a: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analy</a:t>
            </a:r>
            <a:r>
              <a:rPr kumimoji="0" lang="en-GB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 AI adoption in public administration.</a:t>
            </a:r>
            <a:endParaRPr kumimoji="0" lang="en-GB" altLang="en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Relative weight</a:t>
            </a:r>
            <a:r>
              <a:rPr lang="en-GB" sz="2000" dirty="0"/>
              <a:t>: sensing and seizing appear more visible in strategies than transforming:</a:t>
            </a:r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1" dirty="0"/>
              <a:t>Sensing</a:t>
            </a:r>
            <a:r>
              <a:rPr lang="en-GB" sz="2000" dirty="0"/>
              <a:t>: Data analytics and external knowledge acquisition are consistently emphasized, while structured foresight mechanisms remain underdeveloped.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1" dirty="0"/>
              <a:t>Seizing</a:t>
            </a:r>
            <a:r>
              <a:rPr lang="en-GB" sz="2000" dirty="0"/>
              <a:t>: Alliance-building and participatory approaches are recurrent; scaling and citizen adoption mechanisms are less articulated.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1" dirty="0"/>
              <a:t>Transforming</a:t>
            </a:r>
            <a:r>
              <a:rPr lang="en-GB" sz="2000" dirty="0"/>
              <a:t>: Workforce reskilling and legacy replacement are acknowledged but not yet systematically embedded across cases.</a:t>
            </a:r>
          </a:p>
        </p:txBody>
      </p:sp>
    </p:spTree>
    <p:extLst>
      <p:ext uri="{BB962C8B-B14F-4D97-AF65-F5344CB8AC3E}">
        <p14:creationId xmlns:p14="http://schemas.microsoft.com/office/powerpoint/2010/main" val="1341126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68331-08E2-7801-BA1E-4A097381D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4BE2F014-E4AB-F3AA-BCB9-3F67CD94ECA5}"/>
              </a:ext>
            </a:extLst>
          </p:cNvPr>
          <p:cNvSpPr txBox="1"/>
          <p:nvPr/>
        </p:nvSpPr>
        <p:spPr>
          <a:xfrm>
            <a:off x="894365" y="2361625"/>
            <a:ext cx="103861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Many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thanks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for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your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attention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!</a:t>
            </a:r>
          </a:p>
          <a:p>
            <a:pPr algn="ctr"/>
            <a:endParaRPr lang="de-DE" sz="4000" b="1" dirty="0">
              <a:solidFill>
                <a:schemeClr val="bg1"/>
              </a:solidFill>
              <a:highlight>
                <a:srgbClr val="BC2E3A"/>
              </a:highlight>
            </a:endParaRPr>
          </a:p>
          <a:p>
            <a:pPr algn="ctr"/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Looking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forward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to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your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questions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and </a:t>
            </a:r>
          </a:p>
          <a:p>
            <a:pPr algn="ctr"/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inspriration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on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how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to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proceed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from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here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2566A-4B55-446F-86C3-6A2990FFF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cxnSp>
        <p:nvCxnSpPr>
          <p:cNvPr id="6" name="Gerade Verbindung 8">
            <a:extLst>
              <a:ext uri="{FF2B5EF4-FFF2-40B4-BE49-F238E27FC236}">
                <a16:creationId xmlns:a16="http://schemas.microsoft.com/office/drawing/2014/main" id="{9137534A-D0D7-4B6F-9185-6E629ED22399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1">
            <a:extLst>
              <a:ext uri="{FF2B5EF4-FFF2-40B4-BE49-F238E27FC236}">
                <a16:creationId xmlns:a16="http://schemas.microsoft.com/office/drawing/2014/main" id="{66AC5F2B-8A05-4941-9E5C-CB446ADEF22A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15901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E060D-2EE8-7F8B-0434-AF3B2001E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7">
            <a:extLst>
              <a:ext uri="{FF2B5EF4-FFF2-40B4-BE49-F238E27FC236}">
                <a16:creationId xmlns:a16="http://schemas.microsoft.com/office/drawing/2014/main" id="{EEF332CD-83CC-4538-B009-53EC8EBB972C}"/>
              </a:ext>
            </a:extLst>
          </p:cNvPr>
          <p:cNvSpPr/>
          <p:nvPr/>
        </p:nvSpPr>
        <p:spPr>
          <a:xfrm>
            <a:off x="237276" y="2037810"/>
            <a:ext cx="7542186" cy="3844826"/>
          </a:xfrm>
          <a:custGeom>
            <a:avLst/>
            <a:gdLst>
              <a:gd name="connsiteX0" fmla="*/ 0 w 5254907"/>
              <a:gd name="connsiteY0" fmla="*/ 416688 h 5486400"/>
              <a:gd name="connsiteX1" fmla="*/ 69448 w 5254907"/>
              <a:gd name="connsiteY1" fmla="*/ 2847372 h 5486400"/>
              <a:gd name="connsiteX2" fmla="*/ 150471 w 5254907"/>
              <a:gd name="connsiteY2" fmla="*/ 4525701 h 5486400"/>
              <a:gd name="connsiteX3" fmla="*/ 219919 w 5254907"/>
              <a:gd name="connsiteY3" fmla="*/ 5266481 h 5486400"/>
              <a:gd name="connsiteX4" fmla="*/ 567160 w 5254907"/>
              <a:gd name="connsiteY4" fmla="*/ 5486400 h 5486400"/>
              <a:gd name="connsiteX5" fmla="*/ 810228 w 5254907"/>
              <a:gd name="connsiteY5" fmla="*/ 5486400 h 5486400"/>
              <a:gd name="connsiteX6" fmla="*/ 5011838 w 5254907"/>
              <a:gd name="connsiteY6" fmla="*/ 5463250 h 5486400"/>
              <a:gd name="connsiteX7" fmla="*/ 5173884 w 5254907"/>
              <a:gd name="connsiteY7" fmla="*/ 5335929 h 5486400"/>
              <a:gd name="connsiteX8" fmla="*/ 5254907 w 5254907"/>
              <a:gd name="connsiteY8" fmla="*/ 4977114 h 5486400"/>
              <a:gd name="connsiteX9" fmla="*/ 5254907 w 5254907"/>
              <a:gd name="connsiteY9" fmla="*/ 4676172 h 5486400"/>
              <a:gd name="connsiteX10" fmla="*/ 5243332 w 5254907"/>
              <a:gd name="connsiteY10" fmla="*/ 4317357 h 5486400"/>
              <a:gd name="connsiteX11" fmla="*/ 5000264 w 5254907"/>
              <a:gd name="connsiteY11" fmla="*/ 277792 h 5486400"/>
              <a:gd name="connsiteX12" fmla="*/ 4849793 w 5254907"/>
              <a:gd name="connsiteY12" fmla="*/ 34724 h 5486400"/>
              <a:gd name="connsiteX13" fmla="*/ 4467828 w 5254907"/>
              <a:gd name="connsiteY13" fmla="*/ 0 h 5486400"/>
              <a:gd name="connsiteX14" fmla="*/ 4085864 w 5254907"/>
              <a:gd name="connsiteY14" fmla="*/ 11574 h 5486400"/>
              <a:gd name="connsiteX15" fmla="*/ 104173 w 5254907"/>
              <a:gd name="connsiteY15" fmla="*/ 196769 h 5486400"/>
              <a:gd name="connsiteX16" fmla="*/ 46299 w 5254907"/>
              <a:gd name="connsiteY16" fmla="*/ 300942 h 5486400"/>
              <a:gd name="connsiteX17" fmla="*/ 0 w 5254907"/>
              <a:gd name="connsiteY17" fmla="*/ 416688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54907" h="5486400">
                <a:moveTo>
                  <a:pt x="0" y="416688"/>
                </a:moveTo>
                <a:lnTo>
                  <a:pt x="69448" y="2847372"/>
                </a:lnTo>
                <a:lnTo>
                  <a:pt x="150471" y="4525701"/>
                </a:lnTo>
                <a:lnTo>
                  <a:pt x="219919" y="5266481"/>
                </a:lnTo>
                <a:lnTo>
                  <a:pt x="567160" y="5486400"/>
                </a:lnTo>
                <a:lnTo>
                  <a:pt x="810228" y="5486400"/>
                </a:lnTo>
                <a:lnTo>
                  <a:pt x="5011838" y="5463250"/>
                </a:lnTo>
                <a:lnTo>
                  <a:pt x="5173884" y="5335929"/>
                </a:lnTo>
                <a:lnTo>
                  <a:pt x="5254907" y="4977114"/>
                </a:lnTo>
                <a:lnTo>
                  <a:pt x="5254907" y="4676172"/>
                </a:lnTo>
                <a:lnTo>
                  <a:pt x="5243332" y="4317357"/>
                </a:lnTo>
                <a:lnTo>
                  <a:pt x="5000264" y="277792"/>
                </a:lnTo>
                <a:lnTo>
                  <a:pt x="4849793" y="34724"/>
                </a:lnTo>
                <a:lnTo>
                  <a:pt x="4467828" y="0"/>
                </a:lnTo>
                <a:lnTo>
                  <a:pt x="4085864" y="11574"/>
                </a:lnTo>
                <a:lnTo>
                  <a:pt x="104173" y="196769"/>
                </a:lnTo>
                <a:lnTo>
                  <a:pt x="46299" y="300942"/>
                </a:lnTo>
                <a:lnTo>
                  <a:pt x="0" y="4166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  <a:highlight>
                <a:srgbClr val="000000"/>
              </a:highlight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26761D7-C0D6-F1D2-769F-AD5364A60B61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20998F1C-869F-A7FC-BE5C-2660364C0C97}"/>
              </a:ext>
            </a:extLst>
          </p:cNvPr>
          <p:cNvSpPr txBox="1"/>
          <p:nvPr/>
        </p:nvSpPr>
        <p:spPr>
          <a:xfrm>
            <a:off x="-1778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4E42956-73FF-1056-97A7-B3162C7E1B56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BED9C-28B3-4BD2-9414-A9DC58D4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1" name="Rechteck 8">
            <a:extLst>
              <a:ext uri="{FF2B5EF4-FFF2-40B4-BE49-F238E27FC236}">
                <a16:creationId xmlns:a16="http://schemas.microsoft.com/office/drawing/2014/main" id="{0654D1AA-3FB9-4346-AAD5-D6292BAAE18A}"/>
              </a:ext>
            </a:extLst>
          </p:cNvPr>
          <p:cNvSpPr/>
          <p:nvPr/>
        </p:nvSpPr>
        <p:spPr>
          <a:xfrm>
            <a:off x="478386" y="1004391"/>
            <a:ext cx="11423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latin typeface="Roboto" panose="02000000000000000000" pitchFamily="2" charset="0"/>
                <a:ea typeface="Roboto" panose="02000000000000000000" pitchFamily="2" charset="0"/>
              </a:rPr>
              <a:t>The AI Productivity Paradox</a:t>
            </a:r>
            <a:endParaRPr lang="de-DE" sz="6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chteck 12">
            <a:extLst>
              <a:ext uri="{FF2B5EF4-FFF2-40B4-BE49-F238E27FC236}">
                <a16:creationId xmlns:a16="http://schemas.microsoft.com/office/drawing/2014/main" id="{892978FB-430A-434E-B246-31A65A1734FF}"/>
              </a:ext>
            </a:extLst>
          </p:cNvPr>
          <p:cNvSpPr/>
          <p:nvPr/>
        </p:nvSpPr>
        <p:spPr>
          <a:xfrm>
            <a:off x="384313" y="2464548"/>
            <a:ext cx="72481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800" i="0" dirty="0">
                <a:effectLst/>
                <a:latin typeface="Adelle W01 Italic"/>
              </a:rPr>
              <a:t>Companies that adopt industrial artificial intelligence see productivity losses before longer-term gains, according to new research </a:t>
            </a:r>
            <a:r>
              <a:rPr lang="en-GB" sz="1200" i="0" dirty="0">
                <a:effectLst/>
                <a:latin typeface="Adelle W01 Italic"/>
              </a:rPr>
              <a:t>(</a:t>
            </a:r>
            <a:r>
              <a:rPr lang="en-GB" sz="1200" i="0" dirty="0" err="1">
                <a:effectLst/>
                <a:latin typeface="Adelle W01 Italic"/>
              </a:rPr>
              <a:t>Burnahm</a:t>
            </a:r>
            <a:r>
              <a:rPr lang="en-GB" sz="1200" i="0" dirty="0">
                <a:effectLst/>
                <a:latin typeface="Adelle W01 Italic"/>
              </a:rPr>
              <a:t> 2025)</a:t>
            </a:r>
          </a:p>
          <a:p>
            <a:endParaRPr lang="en-GB" sz="1200" i="0" dirty="0">
              <a:effectLst/>
              <a:latin typeface="Adelle W01 Italic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sz="2800" i="0" dirty="0">
                <a:effectLst/>
                <a:latin typeface="Adelle W01 Italic"/>
              </a:rPr>
              <a:t>Despite $30–40 billion in enterprise investment into </a:t>
            </a:r>
            <a:r>
              <a:rPr lang="en-GB" sz="2800" i="0" dirty="0" err="1">
                <a:effectLst/>
                <a:latin typeface="Adelle W01 Italic"/>
              </a:rPr>
              <a:t>GenAI</a:t>
            </a:r>
            <a:r>
              <a:rPr lang="en-GB" sz="2800" i="0" dirty="0">
                <a:effectLst/>
                <a:latin typeface="Adelle W01 Italic"/>
              </a:rPr>
              <a:t>, 95% of organizations are getting zero return </a:t>
            </a:r>
            <a:r>
              <a:rPr lang="en-GB" sz="1200" i="0" dirty="0">
                <a:effectLst/>
                <a:latin typeface="Adelle W01 Italic"/>
              </a:rPr>
              <a:t>(</a:t>
            </a:r>
            <a:r>
              <a:rPr lang="en-GB" sz="1200" i="0" dirty="0" err="1">
                <a:effectLst/>
                <a:latin typeface="Adelle W01 Italic"/>
              </a:rPr>
              <a:t>Challapally</a:t>
            </a:r>
            <a:r>
              <a:rPr lang="en-GB" sz="1200" i="0" dirty="0">
                <a:effectLst/>
                <a:latin typeface="Adelle W01 Italic"/>
              </a:rPr>
              <a:t> et al. 2025)</a:t>
            </a:r>
          </a:p>
          <a:p>
            <a:endParaRPr lang="de-DE" sz="2800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BE40D769-50D8-460B-8C33-875E91D786B1}"/>
              </a:ext>
            </a:extLst>
          </p:cNvPr>
          <p:cNvSpPr/>
          <p:nvPr/>
        </p:nvSpPr>
        <p:spPr>
          <a:xfrm>
            <a:off x="384314" y="6031238"/>
            <a:ext cx="115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MIT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Nanda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Challapally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, A.,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Pease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, C.,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Raskar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, R., &amp;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Chari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, P. (2025, Juli). State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of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AI in Business 2025 Report (Version 0.1) [Bericht]. MLQ / Project NANDA. https://mlq.ai/media/quarterly_decks/v0.1_State_of_AI_in_Business_2025_Report.pdf </a:t>
            </a:r>
          </a:p>
          <a:p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Burnham, Kristin (2025). The ‘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productivity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paradox’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of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AI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adoption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in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manufacturing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firms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. MIT Sloan –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Ideas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Made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to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Matter. https://mitsloan.mit.edu/ideas-made-to-matter/productivity-paradox-ai-adoption-manufacturing-firms</a:t>
            </a:r>
          </a:p>
        </p:txBody>
      </p:sp>
      <p:pic>
        <p:nvPicPr>
          <p:cNvPr id="1026" name="Picture 2" descr="Financial loss icon Royalty Free Vector Image - VectorStock">
            <a:extLst>
              <a:ext uri="{FF2B5EF4-FFF2-40B4-BE49-F238E27FC236}">
                <a16:creationId xmlns:a16="http://schemas.microsoft.com/office/drawing/2014/main" id="{78207B0C-CADE-4FAA-82F0-C7E3A8F24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15313" r="12230" b="19378"/>
          <a:stretch/>
        </p:blipFill>
        <p:spPr bwMode="auto">
          <a:xfrm>
            <a:off x="7726499" y="2319513"/>
            <a:ext cx="3270309" cy="30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Question mark with solid fill">
            <a:extLst>
              <a:ext uri="{FF2B5EF4-FFF2-40B4-BE49-F238E27FC236}">
                <a16:creationId xmlns:a16="http://schemas.microsoft.com/office/drawing/2014/main" id="{20E56249-421E-4F57-81CE-2EBE19012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0352" y="1892992"/>
            <a:ext cx="2752912" cy="27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E060D-2EE8-7F8B-0434-AF3B2001E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26761D7-C0D6-F1D2-769F-AD5364A60B61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20998F1C-869F-A7FC-BE5C-2660364C0C97}"/>
              </a:ext>
            </a:extLst>
          </p:cNvPr>
          <p:cNvSpPr txBox="1"/>
          <p:nvPr/>
        </p:nvSpPr>
        <p:spPr>
          <a:xfrm>
            <a:off x="-1778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4E42956-73FF-1056-97A7-B3162C7E1B56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BED9C-28B3-4BD2-9414-A9DC58D4F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1" name="Rechteck 8">
            <a:extLst>
              <a:ext uri="{FF2B5EF4-FFF2-40B4-BE49-F238E27FC236}">
                <a16:creationId xmlns:a16="http://schemas.microsoft.com/office/drawing/2014/main" id="{0654D1AA-3FB9-4346-AAD5-D6292BAAE18A}"/>
              </a:ext>
            </a:extLst>
          </p:cNvPr>
          <p:cNvSpPr/>
          <p:nvPr/>
        </p:nvSpPr>
        <p:spPr>
          <a:xfrm>
            <a:off x="2228971" y="1010780"/>
            <a:ext cx="9963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latin typeface="Roboto" panose="02000000000000000000" pitchFamily="2" charset="0"/>
                <a:ea typeface="Roboto" panose="02000000000000000000" pitchFamily="2" charset="0"/>
              </a:rPr>
              <a:t>Does AI Improve Administrative Work</a:t>
            </a:r>
            <a:r>
              <a:rPr lang="de-DE" sz="6000" b="1" dirty="0"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  <a:endParaRPr lang="de-DE" sz="6000" dirty="0"/>
          </a:p>
        </p:txBody>
      </p:sp>
      <p:sp>
        <p:nvSpPr>
          <p:cNvPr id="12" name="Rechteck 12">
            <a:extLst>
              <a:ext uri="{FF2B5EF4-FFF2-40B4-BE49-F238E27FC236}">
                <a16:creationId xmlns:a16="http://schemas.microsoft.com/office/drawing/2014/main" id="{892978FB-430A-434E-B246-31A65A1734FF}"/>
              </a:ext>
            </a:extLst>
          </p:cNvPr>
          <p:cNvSpPr/>
          <p:nvPr/>
        </p:nvSpPr>
        <p:spPr>
          <a:xfrm>
            <a:off x="384313" y="2932957"/>
            <a:ext cx="7088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GB" sz="2000" dirty="0"/>
              <a:t>Experimental study, German public administration, n=40 with control group, w/o GPT-4</a:t>
            </a:r>
            <a:endParaRPr lang="de-DE" sz="2000" dirty="0"/>
          </a:p>
        </p:txBody>
      </p:sp>
      <p:pic>
        <p:nvPicPr>
          <p:cNvPr id="13" name="Grafik 5">
            <a:extLst>
              <a:ext uri="{FF2B5EF4-FFF2-40B4-BE49-F238E27FC236}">
                <a16:creationId xmlns:a16="http://schemas.microsoft.com/office/drawing/2014/main" id="{98406E25-9373-4F84-885A-55219085DD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04" y="1700984"/>
            <a:ext cx="4172097" cy="4675931"/>
          </a:xfrm>
          <a:prstGeom prst="rect">
            <a:avLst/>
          </a:prstGeom>
        </p:spPr>
      </p:pic>
      <p:sp>
        <p:nvSpPr>
          <p:cNvPr id="14" name="Freihandform: Form 7">
            <a:extLst>
              <a:ext uri="{FF2B5EF4-FFF2-40B4-BE49-F238E27FC236}">
                <a16:creationId xmlns:a16="http://schemas.microsoft.com/office/drawing/2014/main" id="{7C718043-1A75-488D-8416-DE5BC0D0AE6C}"/>
              </a:ext>
            </a:extLst>
          </p:cNvPr>
          <p:cNvSpPr/>
          <p:nvPr/>
        </p:nvSpPr>
        <p:spPr>
          <a:xfrm>
            <a:off x="684043" y="3661427"/>
            <a:ext cx="7732215" cy="2582745"/>
          </a:xfrm>
          <a:custGeom>
            <a:avLst/>
            <a:gdLst>
              <a:gd name="connsiteX0" fmla="*/ 0 w 5254907"/>
              <a:gd name="connsiteY0" fmla="*/ 416688 h 5486400"/>
              <a:gd name="connsiteX1" fmla="*/ 69448 w 5254907"/>
              <a:gd name="connsiteY1" fmla="*/ 2847372 h 5486400"/>
              <a:gd name="connsiteX2" fmla="*/ 150471 w 5254907"/>
              <a:gd name="connsiteY2" fmla="*/ 4525701 h 5486400"/>
              <a:gd name="connsiteX3" fmla="*/ 219919 w 5254907"/>
              <a:gd name="connsiteY3" fmla="*/ 5266481 h 5486400"/>
              <a:gd name="connsiteX4" fmla="*/ 567160 w 5254907"/>
              <a:gd name="connsiteY4" fmla="*/ 5486400 h 5486400"/>
              <a:gd name="connsiteX5" fmla="*/ 810228 w 5254907"/>
              <a:gd name="connsiteY5" fmla="*/ 5486400 h 5486400"/>
              <a:gd name="connsiteX6" fmla="*/ 5011838 w 5254907"/>
              <a:gd name="connsiteY6" fmla="*/ 5463250 h 5486400"/>
              <a:gd name="connsiteX7" fmla="*/ 5173884 w 5254907"/>
              <a:gd name="connsiteY7" fmla="*/ 5335929 h 5486400"/>
              <a:gd name="connsiteX8" fmla="*/ 5254907 w 5254907"/>
              <a:gd name="connsiteY8" fmla="*/ 4977114 h 5486400"/>
              <a:gd name="connsiteX9" fmla="*/ 5254907 w 5254907"/>
              <a:gd name="connsiteY9" fmla="*/ 4676172 h 5486400"/>
              <a:gd name="connsiteX10" fmla="*/ 5243332 w 5254907"/>
              <a:gd name="connsiteY10" fmla="*/ 4317357 h 5486400"/>
              <a:gd name="connsiteX11" fmla="*/ 5000264 w 5254907"/>
              <a:gd name="connsiteY11" fmla="*/ 277792 h 5486400"/>
              <a:gd name="connsiteX12" fmla="*/ 4849793 w 5254907"/>
              <a:gd name="connsiteY12" fmla="*/ 34724 h 5486400"/>
              <a:gd name="connsiteX13" fmla="*/ 4467828 w 5254907"/>
              <a:gd name="connsiteY13" fmla="*/ 0 h 5486400"/>
              <a:gd name="connsiteX14" fmla="*/ 4085864 w 5254907"/>
              <a:gd name="connsiteY14" fmla="*/ 11574 h 5486400"/>
              <a:gd name="connsiteX15" fmla="*/ 104173 w 5254907"/>
              <a:gd name="connsiteY15" fmla="*/ 196769 h 5486400"/>
              <a:gd name="connsiteX16" fmla="*/ 46299 w 5254907"/>
              <a:gd name="connsiteY16" fmla="*/ 300942 h 5486400"/>
              <a:gd name="connsiteX17" fmla="*/ 0 w 5254907"/>
              <a:gd name="connsiteY17" fmla="*/ 416688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54907" h="5486400">
                <a:moveTo>
                  <a:pt x="0" y="416688"/>
                </a:moveTo>
                <a:lnTo>
                  <a:pt x="69448" y="2847372"/>
                </a:lnTo>
                <a:lnTo>
                  <a:pt x="150471" y="4525701"/>
                </a:lnTo>
                <a:lnTo>
                  <a:pt x="219919" y="5266481"/>
                </a:lnTo>
                <a:lnTo>
                  <a:pt x="567160" y="5486400"/>
                </a:lnTo>
                <a:lnTo>
                  <a:pt x="810228" y="5486400"/>
                </a:lnTo>
                <a:lnTo>
                  <a:pt x="5011838" y="5463250"/>
                </a:lnTo>
                <a:lnTo>
                  <a:pt x="5173884" y="5335929"/>
                </a:lnTo>
                <a:lnTo>
                  <a:pt x="5254907" y="4977114"/>
                </a:lnTo>
                <a:lnTo>
                  <a:pt x="5254907" y="4676172"/>
                </a:lnTo>
                <a:lnTo>
                  <a:pt x="5243332" y="4317357"/>
                </a:lnTo>
                <a:lnTo>
                  <a:pt x="5000264" y="277792"/>
                </a:lnTo>
                <a:lnTo>
                  <a:pt x="4849793" y="34724"/>
                </a:lnTo>
                <a:lnTo>
                  <a:pt x="4467828" y="0"/>
                </a:lnTo>
                <a:lnTo>
                  <a:pt x="4085864" y="11574"/>
                </a:lnTo>
                <a:lnTo>
                  <a:pt x="104173" y="196769"/>
                </a:lnTo>
                <a:lnTo>
                  <a:pt x="46299" y="300942"/>
                </a:lnTo>
                <a:lnTo>
                  <a:pt x="0" y="4166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hteck 10">
            <a:extLst>
              <a:ext uri="{FF2B5EF4-FFF2-40B4-BE49-F238E27FC236}">
                <a16:creationId xmlns:a16="http://schemas.microsoft.com/office/drawing/2014/main" id="{F6310F7E-81AA-4E36-8FD1-66222864BAE1}"/>
              </a:ext>
            </a:extLst>
          </p:cNvPr>
          <p:cNvSpPr/>
          <p:nvPr/>
        </p:nvSpPr>
        <p:spPr>
          <a:xfrm>
            <a:off x="939334" y="3739469"/>
            <a:ext cx="66492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600" b="1" dirty="0">
                <a:solidFill>
                  <a:srgbClr val="BC2E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15,5 % </a:t>
            </a:r>
            <a:r>
              <a:rPr lang="de-DE" sz="4400" b="1" dirty="0">
                <a:solidFill>
                  <a:srgbClr val="BC2E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(!) </a:t>
            </a:r>
            <a:r>
              <a:rPr lang="de-DE" sz="4400" b="1" dirty="0" err="1">
                <a:solidFill>
                  <a:srgbClr val="BC2E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faster</a:t>
            </a:r>
            <a:endParaRPr lang="de-DE" sz="6600" dirty="0">
              <a:solidFill>
                <a:srgbClr val="BC2E3A"/>
              </a:solidFill>
            </a:endParaRPr>
          </a:p>
        </p:txBody>
      </p:sp>
      <p:sp>
        <p:nvSpPr>
          <p:cNvPr id="17" name="Rechteck 11">
            <a:extLst>
              <a:ext uri="{FF2B5EF4-FFF2-40B4-BE49-F238E27FC236}">
                <a16:creationId xmlns:a16="http://schemas.microsoft.com/office/drawing/2014/main" id="{A8F35471-DB14-4D28-AAC6-648BB978D083}"/>
              </a:ext>
            </a:extLst>
          </p:cNvPr>
          <p:cNvSpPr/>
          <p:nvPr/>
        </p:nvSpPr>
        <p:spPr>
          <a:xfrm>
            <a:off x="939334" y="4879042"/>
            <a:ext cx="66492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600" b="1" dirty="0">
                <a:solidFill>
                  <a:srgbClr val="BC2E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18,0 % </a:t>
            </a:r>
            <a:r>
              <a:rPr lang="de-DE" sz="4400" b="1" dirty="0">
                <a:solidFill>
                  <a:srgbClr val="BC2E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(!) </a:t>
            </a:r>
            <a:r>
              <a:rPr lang="de-DE" sz="4400" b="1" dirty="0" err="1">
                <a:solidFill>
                  <a:srgbClr val="BC2E3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better</a:t>
            </a:r>
            <a:endParaRPr lang="de-DE" sz="6600" dirty="0">
              <a:solidFill>
                <a:srgbClr val="BC2E3A"/>
              </a:solidFill>
            </a:endParaRPr>
          </a:p>
        </p:txBody>
      </p:sp>
      <p:pic>
        <p:nvPicPr>
          <p:cNvPr id="18" name="Grafik 15">
            <a:extLst>
              <a:ext uri="{FF2B5EF4-FFF2-40B4-BE49-F238E27FC236}">
                <a16:creationId xmlns:a16="http://schemas.microsoft.com/office/drawing/2014/main" id="{BCF08E26-F173-451E-AF0F-D7F9DFD2FB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2164" r="3726" b="3763"/>
          <a:stretch/>
        </p:blipFill>
        <p:spPr>
          <a:xfrm>
            <a:off x="300312" y="980241"/>
            <a:ext cx="1928659" cy="1952716"/>
          </a:xfrm>
          <a:prstGeom prst="rect">
            <a:avLst/>
          </a:prstGeom>
        </p:spPr>
      </p:pic>
      <p:sp>
        <p:nvSpPr>
          <p:cNvPr id="19" name="Rechteck 9">
            <a:extLst>
              <a:ext uri="{FF2B5EF4-FFF2-40B4-BE49-F238E27FC236}">
                <a16:creationId xmlns:a16="http://schemas.microsoft.com/office/drawing/2014/main" id="{BE40D769-50D8-460B-8C33-875E91D786B1}"/>
              </a:ext>
            </a:extLst>
          </p:cNvPr>
          <p:cNvSpPr/>
          <p:nvPr/>
        </p:nvSpPr>
        <p:spPr>
          <a:xfrm>
            <a:off x="-191448" y="6018615"/>
            <a:ext cx="86077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B. Niehaves: KI -Produktiv oder Problematisch? </a:t>
            </a:r>
            <a:r>
              <a:rPr lang="de-DE" sz="105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eGovernment</a:t>
            </a:r>
            <a:r>
              <a:rPr lang="de-DE" sz="105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 Digitale Verwaltung. Wissenschaftliche Kolumne, 02/2025</a:t>
            </a:r>
          </a:p>
        </p:txBody>
      </p:sp>
    </p:spTree>
    <p:extLst>
      <p:ext uri="{BB962C8B-B14F-4D97-AF65-F5344CB8AC3E}">
        <p14:creationId xmlns:p14="http://schemas.microsoft.com/office/powerpoint/2010/main" val="27768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6BE5306-3350-4E4B-933A-CEA3A6D67F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6"/>
          <a:stretch/>
        </p:blipFill>
        <p:spPr>
          <a:xfrm>
            <a:off x="-60093" y="-399330"/>
            <a:ext cx="12192000" cy="7008471"/>
          </a:xfrm>
          <a:prstGeom prst="rect">
            <a:avLst/>
          </a:prstGeom>
        </p:spPr>
      </p:pic>
      <p:sp>
        <p:nvSpPr>
          <p:cNvPr id="12" name="Gleichschenkliges Dreieck 11">
            <a:extLst>
              <a:ext uri="{FF2B5EF4-FFF2-40B4-BE49-F238E27FC236}">
                <a16:creationId xmlns:a16="http://schemas.microsoft.com/office/drawing/2014/main" id="{E1C5733B-871D-4DC4-9D84-F6ECA29C0B78}"/>
              </a:ext>
            </a:extLst>
          </p:cNvPr>
          <p:cNvSpPr/>
          <p:nvPr/>
        </p:nvSpPr>
        <p:spPr>
          <a:xfrm>
            <a:off x="3235187" y="1481557"/>
            <a:ext cx="6273478" cy="473011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7DB2BC81-DA9F-41B6-9D2C-AF2121F838C9}"/>
              </a:ext>
            </a:extLst>
          </p:cNvPr>
          <p:cNvSpPr/>
          <p:nvPr/>
        </p:nvSpPr>
        <p:spPr>
          <a:xfrm>
            <a:off x="4238821" y="1481557"/>
            <a:ext cx="4242016" cy="3201714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61CC8EDB-BC8A-4E5E-AA8C-300A405D5742}"/>
              </a:ext>
            </a:extLst>
          </p:cNvPr>
          <p:cNvSpPr/>
          <p:nvPr/>
        </p:nvSpPr>
        <p:spPr>
          <a:xfrm>
            <a:off x="5221975" y="1481557"/>
            <a:ext cx="2275708" cy="1759354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F94E041-BBA3-42A2-AB13-DED77D61DDFB}"/>
              </a:ext>
            </a:extLst>
          </p:cNvPr>
          <p:cNvSpPr/>
          <p:nvPr/>
        </p:nvSpPr>
        <p:spPr>
          <a:xfrm>
            <a:off x="8617509" y="1952181"/>
            <a:ext cx="33842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8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TOOL USAGE</a:t>
            </a:r>
            <a:br>
              <a:rPr lang="de-DE" sz="28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8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(z.B. F13, ChatGPT)</a:t>
            </a:r>
            <a:endParaRPr lang="de-DE" sz="2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AB46BEB-D14C-438E-9ABA-F138FE64B73B}"/>
              </a:ext>
            </a:extLst>
          </p:cNvPr>
          <p:cNvSpPr/>
          <p:nvPr/>
        </p:nvSpPr>
        <p:spPr>
          <a:xfrm>
            <a:off x="7104747" y="3225392"/>
            <a:ext cx="5004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8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PROCESS OPTIMIZATION </a:t>
            </a:r>
            <a:br>
              <a:rPr lang="de-DE" sz="28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8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 INNOVATION </a:t>
            </a:r>
            <a:br>
              <a:rPr lang="de-DE" sz="28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8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THROUG AI</a:t>
            </a:r>
            <a:endParaRPr lang="de-DE" sz="28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B1FCA73-C28F-41A8-A5FD-38A2167C7ED9}"/>
              </a:ext>
            </a:extLst>
          </p:cNvPr>
          <p:cNvSpPr/>
          <p:nvPr/>
        </p:nvSpPr>
        <p:spPr>
          <a:xfrm>
            <a:off x="9026741" y="4858877"/>
            <a:ext cx="30187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8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PROPRIETARY AI</a:t>
            </a:r>
            <a:br>
              <a:rPr lang="de-DE" sz="28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8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(own </a:t>
            </a:r>
            <a:r>
              <a:rPr lang="de-DE" sz="2800" b="1" dirty="0" err="1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</a:t>
            </a:r>
            <a:r>
              <a:rPr lang="de-DE" sz="28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de-DE" sz="2800" dirty="0"/>
          </a:p>
        </p:txBody>
      </p:sp>
      <p:pic>
        <p:nvPicPr>
          <p:cNvPr id="17" name="Inhaltsplatzhalter 5">
            <a:extLst>
              <a:ext uri="{FF2B5EF4-FFF2-40B4-BE49-F238E27FC236}">
                <a16:creationId xmlns:a16="http://schemas.microsoft.com/office/drawing/2014/main" id="{B8BFE6F9-9213-4C37-B95E-72F16DDC5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39" y="4858877"/>
            <a:ext cx="1958655" cy="1999123"/>
          </a:xfr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E525B72A-D102-4615-B06D-AD5B282C38C4}"/>
              </a:ext>
            </a:extLst>
          </p:cNvPr>
          <p:cNvSpPr/>
          <p:nvPr/>
        </p:nvSpPr>
        <p:spPr>
          <a:xfrm>
            <a:off x="3541016" y="6285976"/>
            <a:ext cx="6181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FOUNDATIONAL MODELS</a:t>
            </a:r>
            <a:endParaRPr lang="de-DE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7B6B7B-AF7D-4A7C-AB70-9E5DF7CC80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t="5840" r="5094" b="6106"/>
          <a:stretch/>
        </p:blipFill>
        <p:spPr>
          <a:xfrm>
            <a:off x="158280" y="1817601"/>
            <a:ext cx="2275933" cy="22287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7834C06-A1C4-4A79-8C50-4F22BDEC89DC}"/>
              </a:ext>
            </a:extLst>
          </p:cNvPr>
          <p:cNvSpPr txBox="1"/>
          <p:nvPr/>
        </p:nvSpPr>
        <p:spPr>
          <a:xfrm>
            <a:off x="158280" y="150982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ZUM NACHLESEN: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47CB34-7548-45AC-B94D-B43D529BE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ABED0EB-74A6-44F9-B522-07A4557CE652}"/>
              </a:ext>
            </a:extLst>
          </p:cNvPr>
          <p:cNvSpPr/>
          <p:nvPr/>
        </p:nvSpPr>
        <p:spPr>
          <a:xfrm>
            <a:off x="-98422" y="727631"/>
            <a:ext cx="1255117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900" b="1" dirty="0">
                <a:latin typeface="Roboto" panose="02000000000000000000" pitchFamily="2" charset="0"/>
                <a:ea typeface="Roboto" panose="02000000000000000000" pitchFamily="2" charset="0"/>
              </a:rPr>
              <a:t>LEVELS OF AI VALUE-CREATION</a:t>
            </a:r>
            <a:endParaRPr lang="de-DE" sz="5900" dirty="0"/>
          </a:p>
        </p:txBody>
      </p:sp>
    </p:spTree>
    <p:extLst>
      <p:ext uri="{BB962C8B-B14F-4D97-AF65-F5344CB8AC3E}">
        <p14:creationId xmlns:p14="http://schemas.microsoft.com/office/powerpoint/2010/main" val="32605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8" grpId="0" animBg="1"/>
      <p:bldP spid="9" grpId="0"/>
      <p:bldP spid="11" grpId="0"/>
      <p:bldP spid="13" grpId="0"/>
      <p:bldP spid="1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E060D-2EE8-7F8B-0434-AF3B2001E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26761D7-C0D6-F1D2-769F-AD5364A60B61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20998F1C-869F-A7FC-BE5C-2660364C0C97}"/>
              </a:ext>
            </a:extLst>
          </p:cNvPr>
          <p:cNvSpPr txBox="1"/>
          <p:nvPr/>
        </p:nvSpPr>
        <p:spPr>
          <a:xfrm>
            <a:off x="-1778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4E42956-73FF-1056-97A7-B3162C7E1B56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BED9C-28B3-4BD2-9414-A9DC58D4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pic>
        <p:nvPicPr>
          <p:cNvPr id="7" name="Grafik 5">
            <a:extLst>
              <a:ext uri="{FF2B5EF4-FFF2-40B4-BE49-F238E27FC236}">
                <a16:creationId xmlns:a16="http://schemas.microsoft.com/office/drawing/2014/main" id="{CAC1C8EE-F3C4-42C2-8068-A4F05BCEE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184" y="1217882"/>
            <a:ext cx="6001645" cy="3353959"/>
          </a:xfrm>
          <a:prstGeom prst="rect">
            <a:avLst/>
          </a:prstGeom>
        </p:spPr>
      </p:pic>
      <p:sp>
        <p:nvSpPr>
          <p:cNvPr id="11" name="Rechteck 1">
            <a:extLst>
              <a:ext uri="{FF2B5EF4-FFF2-40B4-BE49-F238E27FC236}">
                <a16:creationId xmlns:a16="http://schemas.microsoft.com/office/drawing/2014/main" id="{F936FC4A-A90A-42FD-A825-DB3D1EE05B8F}"/>
              </a:ext>
            </a:extLst>
          </p:cNvPr>
          <p:cNvSpPr/>
          <p:nvPr/>
        </p:nvSpPr>
        <p:spPr>
          <a:xfrm>
            <a:off x="3996268" y="1309811"/>
            <a:ext cx="58250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FF00"/>
                </a:solidFill>
                <a:highlight>
                  <a:srgbClr val="FF0000"/>
                </a:highlight>
                <a:latin typeface="Stencil" panose="040409050D0802020404" pitchFamily="82" charset="0"/>
                <a:ea typeface="Roboto" panose="02000000000000000000" pitchFamily="2" charset="0"/>
              </a:rPr>
              <a:t>How </a:t>
            </a:r>
            <a:r>
              <a:rPr lang="en-GB" sz="4000" dirty="0">
                <a:solidFill>
                  <a:srgbClr val="FFFF00"/>
                </a:solidFill>
                <a:latin typeface="Stencil" panose="040409050D0802020404" pitchFamily="82" charset="0"/>
                <a:ea typeface="Roboto" panose="02000000000000000000" pitchFamily="2" charset="0"/>
              </a:rPr>
              <a:t>can AI be integrated into the value creation processes of public administration?</a:t>
            </a:r>
            <a:endParaRPr lang="de-DE" sz="4000" dirty="0">
              <a:solidFill>
                <a:srgbClr val="FFFF00"/>
              </a:solidFill>
              <a:latin typeface="Stencil" panose="040409050D0802020404" pitchFamily="82" charset="0"/>
            </a:endParaRPr>
          </a:p>
        </p:txBody>
      </p:sp>
      <p:sp>
        <p:nvSpPr>
          <p:cNvPr id="12" name="Pfeil: nach unten 10">
            <a:extLst>
              <a:ext uri="{FF2B5EF4-FFF2-40B4-BE49-F238E27FC236}">
                <a16:creationId xmlns:a16="http://schemas.microsoft.com/office/drawing/2014/main" id="{C5D568C7-6478-499A-804C-1C45CC18C5A8}"/>
              </a:ext>
            </a:extLst>
          </p:cNvPr>
          <p:cNvSpPr/>
          <p:nvPr/>
        </p:nvSpPr>
        <p:spPr>
          <a:xfrm rot="17360795">
            <a:off x="3116550" y="81097"/>
            <a:ext cx="1365643" cy="2255814"/>
          </a:xfrm>
          <a:prstGeom prst="downArrow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2">
            <a:extLst>
              <a:ext uri="{FF2B5EF4-FFF2-40B4-BE49-F238E27FC236}">
                <a16:creationId xmlns:a16="http://schemas.microsoft.com/office/drawing/2014/main" id="{EA181B26-2C88-44B6-945E-E8D5F5626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40" y="3831508"/>
            <a:ext cx="4153122" cy="43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6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E060D-2EE8-7F8B-0434-AF3B2001E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26761D7-C0D6-F1D2-769F-AD5364A60B61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20998F1C-869F-A7FC-BE5C-2660364C0C97}"/>
              </a:ext>
            </a:extLst>
          </p:cNvPr>
          <p:cNvSpPr txBox="1"/>
          <p:nvPr/>
        </p:nvSpPr>
        <p:spPr>
          <a:xfrm>
            <a:off x="-1778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4E42956-73FF-1056-97A7-B3162C7E1B56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BED9C-28B3-4BD2-9414-A9DC58D4F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3" name="Textfeld 3">
            <a:extLst>
              <a:ext uri="{FF2B5EF4-FFF2-40B4-BE49-F238E27FC236}">
                <a16:creationId xmlns:a16="http://schemas.microsoft.com/office/drawing/2014/main" id="{C05A910D-8429-4518-92A7-1492EA097FE2}"/>
              </a:ext>
            </a:extLst>
          </p:cNvPr>
          <p:cNvSpPr txBox="1"/>
          <p:nvPr/>
        </p:nvSpPr>
        <p:spPr>
          <a:xfrm>
            <a:off x="288883" y="1056123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Research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Objective</a:t>
            </a:r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(s):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98BA3F8-A2A7-4180-B16C-73721A9A8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47" y="1704685"/>
            <a:ext cx="1113157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DE" sz="2000" b="1" dirty="0">
                <a:latin typeface="Roboto" panose="02000000000000000000" pitchFamily="2" charset="0"/>
                <a:ea typeface="Roboto" panose="02000000000000000000" pitchFamily="2" charset="0"/>
              </a:rPr>
              <a:t>Overall</a:t>
            </a: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objective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Examine how dynamic capabilities (sensing, seizing, transforming) support the adoption and integration of AI in public administration.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DE" altLang="en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ED2B27A-6D63-41BE-A579-1E9CCDEF5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47" y="2903520"/>
            <a:ext cx="110578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How to </a:t>
            </a: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approach objective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Apply the dynamic capabilities framework as an analytical lens for studying AI adoption.</a:t>
            </a:r>
            <a:endParaRPr lang="en-GB" altLang="en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Assess the relative weight of sensing, seizing, and transforming within strategic approaches.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6295FC7B-CC8E-4A32-BC67-8E2F8AEFA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47" y="4060581"/>
            <a:ext cx="11520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Cases of Analysis</a:t>
            </a:r>
            <a:endParaRPr kumimoji="0" lang="en-DE" altLang="en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Analy</a:t>
            </a:r>
            <a:r>
              <a:rPr kumimoji="0" lang="en-GB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 the AI strategies of Germany’s federal states regarding their treatment of dynamic capabilities.</a:t>
            </a:r>
            <a:endParaRPr kumimoji="0" lang="en-GB" altLang="en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Compare differences and commonalities across federal states.</a:t>
            </a:r>
            <a:endParaRPr kumimoji="0" lang="en-GB" altLang="en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Derive implications for strengthening state-level strategies in alignment with dynamic capabilities.</a:t>
            </a:r>
          </a:p>
        </p:txBody>
      </p:sp>
    </p:spTree>
    <p:extLst>
      <p:ext uri="{BB962C8B-B14F-4D97-AF65-F5344CB8AC3E}">
        <p14:creationId xmlns:p14="http://schemas.microsoft.com/office/powerpoint/2010/main" val="108763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76FC5-FD0C-D4D6-9ECF-0E7462E3D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FA0F93A8-6F2D-6C48-6B2E-1B6ECE418520}"/>
              </a:ext>
            </a:extLst>
          </p:cNvPr>
          <p:cNvCxnSpPr>
            <a:cxnSpLocks/>
          </p:cNvCxnSpPr>
          <p:nvPr/>
        </p:nvCxnSpPr>
        <p:spPr>
          <a:xfrm>
            <a:off x="384313" y="6188765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6C001047-7D1F-86CF-3724-0741B21E96C7}"/>
              </a:ext>
            </a:extLst>
          </p:cNvPr>
          <p:cNvSpPr txBox="1"/>
          <p:nvPr/>
        </p:nvSpPr>
        <p:spPr>
          <a:xfrm>
            <a:off x="183700" y="44284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02CA0D-9585-D090-E145-2C59F4F6FCBC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51D456-D6A0-FA04-2B66-31CDCB02B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C48E9C39-3E50-E559-9537-77928ADCB606}"/>
              </a:ext>
            </a:extLst>
          </p:cNvPr>
          <p:cNvSpPr/>
          <p:nvPr/>
        </p:nvSpPr>
        <p:spPr>
          <a:xfrm>
            <a:off x="7855813" y="4361873"/>
            <a:ext cx="2700000" cy="72000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i="1" dirty="0">
                <a:solidFill>
                  <a:schemeClr val="bg1"/>
                </a:solidFill>
              </a:rPr>
              <a:t>Learning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63FCBC83-E790-341D-601E-8F47EE71EC0D}"/>
              </a:ext>
            </a:extLst>
          </p:cNvPr>
          <p:cNvSpPr/>
          <p:nvPr/>
        </p:nvSpPr>
        <p:spPr>
          <a:xfrm>
            <a:off x="4242394" y="5301726"/>
            <a:ext cx="2700000" cy="72000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i="1" dirty="0">
                <a:solidFill>
                  <a:schemeClr val="bg1"/>
                </a:solidFill>
              </a:rPr>
              <a:t>Integration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503F3B5F-AD05-3429-020C-EA64CA49E32D}"/>
              </a:ext>
            </a:extLst>
          </p:cNvPr>
          <p:cNvSpPr/>
          <p:nvPr/>
        </p:nvSpPr>
        <p:spPr>
          <a:xfrm>
            <a:off x="1508513" y="3377503"/>
            <a:ext cx="270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BC2E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chemeClr val="tx1"/>
                </a:solidFill>
              </a:rPr>
              <a:t>Sensing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5C08C91C-B60A-04AA-88CC-5F0D89398A2E}"/>
              </a:ext>
            </a:extLst>
          </p:cNvPr>
          <p:cNvSpPr/>
          <p:nvPr/>
        </p:nvSpPr>
        <p:spPr>
          <a:xfrm>
            <a:off x="4242394" y="1850993"/>
            <a:ext cx="270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BC2E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chemeClr val="tx1"/>
                </a:solidFill>
              </a:rPr>
              <a:t>Seizing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3F6B2002-97A3-A50B-0B7F-62EC74B67992}"/>
              </a:ext>
            </a:extLst>
          </p:cNvPr>
          <p:cNvSpPr/>
          <p:nvPr/>
        </p:nvSpPr>
        <p:spPr>
          <a:xfrm>
            <a:off x="7855813" y="2831442"/>
            <a:ext cx="2700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BC2E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>
                <a:solidFill>
                  <a:schemeClr val="tx1"/>
                </a:solidFill>
              </a:rPr>
              <a:t>Transforming</a:t>
            </a:r>
            <a:endParaRPr lang="de-DE" sz="2400" b="1" dirty="0">
              <a:solidFill>
                <a:schemeClr val="tx1"/>
              </a:solidFill>
            </a:endParaRPr>
          </a:p>
        </p:txBody>
      </p:sp>
      <p:cxnSp>
        <p:nvCxnSpPr>
          <p:cNvPr id="29" name="Gekrümmte Verbindung 28">
            <a:extLst>
              <a:ext uri="{FF2B5EF4-FFF2-40B4-BE49-F238E27FC236}">
                <a16:creationId xmlns:a16="http://schemas.microsoft.com/office/drawing/2014/main" id="{EC30EAA4-4F1C-B371-26AA-9A803479D3F7}"/>
              </a:ext>
            </a:extLst>
          </p:cNvPr>
          <p:cNvCxnSpPr>
            <a:stCxn id="25" idx="0"/>
            <a:endCxn id="26" idx="1"/>
          </p:cNvCxnSpPr>
          <p:nvPr/>
        </p:nvCxnSpPr>
        <p:spPr>
          <a:xfrm rot="5400000" flipH="1" flipV="1">
            <a:off x="2967198" y="2102308"/>
            <a:ext cx="1166510" cy="1383881"/>
          </a:xfrm>
          <a:prstGeom prst="curvedConnector2">
            <a:avLst/>
          </a:prstGeom>
          <a:ln w="31750">
            <a:solidFill>
              <a:srgbClr val="BC2E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krümmte Verbindung 29">
            <a:extLst>
              <a:ext uri="{FF2B5EF4-FFF2-40B4-BE49-F238E27FC236}">
                <a16:creationId xmlns:a16="http://schemas.microsoft.com/office/drawing/2014/main" id="{E7970E88-25AF-8699-40A8-A35B4E3D1E3D}"/>
              </a:ext>
            </a:extLst>
          </p:cNvPr>
          <p:cNvCxnSpPr>
            <a:cxnSpLocks/>
            <a:stCxn id="15" idx="2"/>
            <a:endCxn id="17" idx="3"/>
          </p:cNvCxnSpPr>
          <p:nvPr/>
        </p:nvCxnSpPr>
        <p:spPr>
          <a:xfrm rot="5400000">
            <a:off x="7784178" y="4240090"/>
            <a:ext cx="579853" cy="2263419"/>
          </a:xfrm>
          <a:prstGeom prst="curvedConnector2">
            <a:avLst/>
          </a:prstGeom>
          <a:ln w="31750">
            <a:solidFill>
              <a:srgbClr val="BC2E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krümmte Verbindung 31">
            <a:extLst>
              <a:ext uri="{FF2B5EF4-FFF2-40B4-BE49-F238E27FC236}">
                <a16:creationId xmlns:a16="http://schemas.microsoft.com/office/drawing/2014/main" id="{23D1B479-4BF3-E9D2-6EE1-241C6EFE349C}"/>
              </a:ext>
            </a:extLst>
          </p:cNvPr>
          <p:cNvCxnSpPr>
            <a:cxnSpLocks/>
            <a:stCxn id="26" idx="3"/>
            <a:endCxn id="27" idx="0"/>
          </p:cNvCxnSpPr>
          <p:nvPr/>
        </p:nvCxnSpPr>
        <p:spPr>
          <a:xfrm>
            <a:off x="6942394" y="2210993"/>
            <a:ext cx="2263419" cy="620449"/>
          </a:xfrm>
          <a:prstGeom prst="curvedConnector2">
            <a:avLst/>
          </a:prstGeom>
          <a:ln w="31750">
            <a:solidFill>
              <a:srgbClr val="BC2E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krümmte Verbindung 32">
            <a:extLst>
              <a:ext uri="{FF2B5EF4-FFF2-40B4-BE49-F238E27FC236}">
                <a16:creationId xmlns:a16="http://schemas.microsoft.com/office/drawing/2014/main" id="{3658FE87-88ED-8355-BDB6-BD4214362FB6}"/>
              </a:ext>
            </a:extLst>
          </p:cNvPr>
          <p:cNvCxnSpPr>
            <a:cxnSpLocks/>
            <a:stCxn id="17" idx="1"/>
            <a:endCxn id="25" idx="2"/>
          </p:cNvCxnSpPr>
          <p:nvPr/>
        </p:nvCxnSpPr>
        <p:spPr>
          <a:xfrm rot="10800000">
            <a:off x="2858514" y="4097504"/>
            <a:ext cx="1383881" cy="1564223"/>
          </a:xfrm>
          <a:prstGeom prst="curvedConnector2">
            <a:avLst/>
          </a:prstGeom>
          <a:ln w="31750">
            <a:solidFill>
              <a:srgbClr val="BC2E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C0990D53-5CD1-2A19-03C0-7C36984A4E9F}"/>
              </a:ext>
            </a:extLst>
          </p:cNvPr>
          <p:cNvCxnSpPr>
            <a:stCxn id="27" idx="2"/>
            <a:endCxn id="15" idx="0"/>
          </p:cNvCxnSpPr>
          <p:nvPr/>
        </p:nvCxnSpPr>
        <p:spPr>
          <a:xfrm>
            <a:off x="9205813" y="3551442"/>
            <a:ext cx="0" cy="810431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3">
            <a:extLst>
              <a:ext uri="{FF2B5EF4-FFF2-40B4-BE49-F238E27FC236}">
                <a16:creationId xmlns:a16="http://schemas.microsoft.com/office/drawing/2014/main" id="{A9B29CBF-8B98-4ED1-BA94-B1A85CB1C7EF}"/>
              </a:ext>
            </a:extLst>
          </p:cNvPr>
          <p:cNvSpPr txBox="1"/>
          <p:nvPr/>
        </p:nvSpPr>
        <p:spPr>
          <a:xfrm>
            <a:off x="288883" y="1056123"/>
            <a:ext cx="336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Dynamic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Capabilities</a:t>
            </a:r>
            <a:endParaRPr lang="de-DE" sz="2400" b="1" dirty="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  <p:sp>
        <p:nvSpPr>
          <p:cNvPr id="20" name="Textfeld 2">
            <a:extLst>
              <a:ext uri="{FF2B5EF4-FFF2-40B4-BE49-F238E27FC236}">
                <a16:creationId xmlns:a16="http://schemas.microsoft.com/office/drawing/2014/main" id="{2823E338-4B2A-475A-A778-A43D00F6182A}"/>
              </a:ext>
            </a:extLst>
          </p:cNvPr>
          <p:cNvSpPr txBox="1"/>
          <p:nvPr/>
        </p:nvSpPr>
        <p:spPr>
          <a:xfrm>
            <a:off x="384313" y="1517788"/>
            <a:ext cx="1167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‘The ability to integrate, build, and reconfigure internal and external competencies to address rapidly-changing environments’</a:t>
            </a:r>
            <a:r>
              <a:rPr lang="de-DE" sz="1400" i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(</a:t>
            </a:r>
            <a:r>
              <a:rPr lang="de-DE" sz="1400" i="1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Teece</a:t>
            </a:r>
            <a:r>
              <a:rPr lang="de-DE" sz="1400" i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al. (1997)</a:t>
            </a:r>
          </a:p>
        </p:txBody>
      </p:sp>
      <p:sp>
        <p:nvSpPr>
          <p:cNvPr id="21" name="Rechteck 9">
            <a:extLst>
              <a:ext uri="{FF2B5EF4-FFF2-40B4-BE49-F238E27FC236}">
                <a16:creationId xmlns:a16="http://schemas.microsoft.com/office/drawing/2014/main" id="{E920EA73-E79B-41D4-B6BC-99F88B8D5F56}"/>
              </a:ext>
            </a:extLst>
          </p:cNvPr>
          <p:cNvSpPr/>
          <p:nvPr/>
        </p:nvSpPr>
        <p:spPr>
          <a:xfrm>
            <a:off x="336000" y="5992508"/>
            <a:ext cx="11520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Teece, D. J., G. Pisano, and A. </a:t>
            </a:r>
            <a:r>
              <a:rPr lang="en-GB" sz="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Shuen</a:t>
            </a:r>
            <a:r>
              <a:rPr lang="en-GB" sz="8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 (1997) "Dynamic capabilities and strategic management," Strategic Management Journal (18) 7, pp. 509-533.</a:t>
            </a:r>
            <a:endParaRPr lang="de-DE" sz="8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2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AA33C-5974-39A3-6FE3-C8D256B4A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4D9CA089-2897-CC9E-8439-5222D73C1C4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3EB46C4A-D17A-950C-F2FA-1F5B7154FEA5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9D7B49-8EF1-D2AB-56BA-9085C0F96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2467173-BB90-F440-580D-8729B18CB695}"/>
              </a:ext>
            </a:extLst>
          </p:cNvPr>
          <p:cNvSpPr txBox="1"/>
          <p:nvPr/>
        </p:nvSpPr>
        <p:spPr>
          <a:xfrm>
            <a:off x="288883" y="1056123"/>
            <a:ext cx="549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Indikators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for</a:t>
            </a:r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Measuring</a:t>
            </a:r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: 1.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Sensing</a:t>
            </a:r>
            <a:endParaRPr lang="de-DE" sz="2400" b="1" dirty="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6C1FC3-82A9-49A9-16AD-75BBB9B07ABC}"/>
              </a:ext>
            </a:extLst>
          </p:cNvPr>
          <p:cNvSpPr txBox="1"/>
          <p:nvPr/>
        </p:nvSpPr>
        <p:spPr>
          <a:xfrm>
            <a:off x="384313" y="1517788"/>
            <a:ext cx="6433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>
                <a:solidFill>
                  <a:schemeClr val="tx2"/>
                </a:solidFill>
              </a:rPr>
              <a:t>The </a:t>
            </a:r>
            <a:r>
              <a:rPr lang="de-DE" sz="1600" i="1" dirty="0" err="1">
                <a:solidFill>
                  <a:schemeClr val="tx2"/>
                </a:solidFill>
              </a:rPr>
              <a:t>ability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to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identify</a:t>
            </a:r>
            <a:r>
              <a:rPr lang="de-DE" sz="1600" i="1" dirty="0">
                <a:solidFill>
                  <a:schemeClr val="tx2"/>
                </a:solidFill>
              </a:rPr>
              <a:t>, </a:t>
            </a:r>
            <a:r>
              <a:rPr lang="de-DE" sz="1600" i="1" dirty="0" err="1">
                <a:solidFill>
                  <a:schemeClr val="tx2"/>
                </a:solidFill>
              </a:rPr>
              <a:t>interpret</a:t>
            </a:r>
            <a:r>
              <a:rPr lang="de-DE" sz="1600" i="1" dirty="0">
                <a:solidFill>
                  <a:schemeClr val="tx2"/>
                </a:solidFill>
              </a:rPr>
              <a:t>, and </a:t>
            </a:r>
            <a:r>
              <a:rPr lang="de-DE" sz="1600" i="1" dirty="0" err="1">
                <a:solidFill>
                  <a:schemeClr val="tx2"/>
                </a:solidFill>
              </a:rPr>
              <a:t>assess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opportunities</a:t>
            </a:r>
            <a:r>
              <a:rPr lang="de-DE" sz="1600" i="1" dirty="0">
                <a:solidFill>
                  <a:schemeClr val="tx2"/>
                </a:solidFill>
              </a:rPr>
              <a:t> and </a:t>
            </a:r>
            <a:r>
              <a:rPr lang="de-DE" sz="1600" i="1" dirty="0" err="1">
                <a:solidFill>
                  <a:schemeClr val="tx2"/>
                </a:solidFill>
              </a:rPr>
              <a:t>threats</a:t>
            </a:r>
            <a:r>
              <a:rPr lang="de-DE" sz="1600" i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75014F5-98B6-630D-E8A1-E0A036EFF4D6}"/>
              </a:ext>
            </a:extLst>
          </p:cNvPr>
          <p:cNvSpPr txBox="1"/>
          <p:nvPr/>
        </p:nvSpPr>
        <p:spPr>
          <a:xfrm>
            <a:off x="384313" y="2318007"/>
            <a:ext cx="376898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de-DE" dirty="0"/>
              <a:t>Strategic </a:t>
            </a:r>
            <a:r>
              <a:rPr lang="de-DE" dirty="0" err="1"/>
              <a:t>scanning</a:t>
            </a:r>
            <a:r>
              <a:rPr lang="de-DE" dirty="0"/>
              <a:t> and </a:t>
            </a:r>
            <a:r>
              <a:rPr lang="de-DE" dirty="0" err="1"/>
              <a:t>foresight</a:t>
            </a: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de-DE" dirty="0"/>
              <a:t>External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acquisition</a:t>
            </a: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de-DE" dirty="0"/>
              <a:t>Data and </a:t>
            </a:r>
            <a:r>
              <a:rPr lang="de-DE" dirty="0" err="1"/>
              <a:t>analytics</a:t>
            </a:r>
            <a:r>
              <a:rPr lang="de-DE" dirty="0"/>
              <a:t> </a:t>
            </a:r>
            <a:r>
              <a:rPr lang="de-DE" dirty="0" err="1"/>
              <a:t>use</a:t>
            </a: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de-DE" dirty="0"/>
              <a:t>Strategic </a:t>
            </a:r>
            <a:r>
              <a:rPr lang="de-DE" dirty="0" err="1"/>
              <a:t>flexibility</a:t>
            </a: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de-DE" dirty="0"/>
              <a:t>Strategic </a:t>
            </a:r>
            <a:r>
              <a:rPr lang="de-DE" dirty="0" err="1"/>
              <a:t>responsiveness</a:t>
            </a:r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81C59D8-A954-19BF-6010-3159D70ACD2E}"/>
              </a:ext>
            </a:extLst>
          </p:cNvPr>
          <p:cNvSpPr txBox="1"/>
          <p:nvPr/>
        </p:nvSpPr>
        <p:spPr>
          <a:xfrm>
            <a:off x="4408627" y="2318007"/>
            <a:ext cx="7783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i="1" dirty="0" err="1"/>
              <a:t>Systematically</a:t>
            </a:r>
            <a:r>
              <a:rPr lang="de-DE" i="1" dirty="0"/>
              <a:t> </a:t>
            </a:r>
            <a:r>
              <a:rPr lang="de-DE" i="1" dirty="0" err="1"/>
              <a:t>exploring</a:t>
            </a:r>
            <a:r>
              <a:rPr lang="de-DE" i="1" dirty="0"/>
              <a:t> </a:t>
            </a:r>
            <a:r>
              <a:rPr lang="de-DE" i="1" dirty="0" err="1"/>
              <a:t>markets</a:t>
            </a:r>
            <a:r>
              <a:rPr lang="de-DE" i="1" dirty="0"/>
              <a:t>, </a:t>
            </a:r>
            <a:r>
              <a:rPr lang="de-DE" i="1" dirty="0" err="1"/>
              <a:t>technologies</a:t>
            </a:r>
            <a:r>
              <a:rPr lang="de-DE" i="1" dirty="0"/>
              <a:t>, and </a:t>
            </a:r>
            <a:r>
              <a:rPr lang="de-DE" i="1" dirty="0" err="1"/>
              <a:t>environments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anticipate</a:t>
            </a:r>
            <a:r>
              <a:rPr lang="de-DE" i="1" dirty="0"/>
              <a:t> </a:t>
            </a:r>
            <a:r>
              <a:rPr lang="de-DE" i="1" dirty="0" err="1"/>
              <a:t>future</a:t>
            </a:r>
            <a:r>
              <a:rPr lang="de-DE" i="1" dirty="0"/>
              <a:t> </a:t>
            </a:r>
            <a:r>
              <a:rPr lang="de-DE" i="1" dirty="0" err="1"/>
              <a:t>changes</a:t>
            </a:r>
            <a:r>
              <a:rPr lang="de-DE" i="1" dirty="0"/>
              <a:t> and </a:t>
            </a:r>
            <a:r>
              <a:rPr lang="de-DE" i="1" dirty="0" err="1"/>
              <a:t>disruptions</a:t>
            </a:r>
            <a:r>
              <a:rPr lang="de-DE" i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i="1" dirty="0" err="1"/>
              <a:t>Actively</a:t>
            </a:r>
            <a:r>
              <a:rPr lang="de-DE" i="1" dirty="0"/>
              <a:t> </a:t>
            </a:r>
            <a:r>
              <a:rPr lang="de-DE" i="1" dirty="0" err="1"/>
              <a:t>drawing</a:t>
            </a:r>
            <a:r>
              <a:rPr lang="de-DE" i="1" dirty="0"/>
              <a:t> in </a:t>
            </a:r>
            <a:r>
              <a:rPr lang="de-DE" i="1" dirty="0" err="1"/>
              <a:t>insights</a:t>
            </a:r>
            <a:r>
              <a:rPr lang="de-DE" i="1" dirty="0"/>
              <a:t> </a:t>
            </a:r>
            <a:r>
              <a:rPr lang="de-DE" i="1" dirty="0" err="1"/>
              <a:t>from</a:t>
            </a:r>
            <a:r>
              <a:rPr lang="de-DE" i="1" dirty="0"/>
              <a:t> </a:t>
            </a:r>
            <a:r>
              <a:rPr lang="de-DE" i="1" dirty="0" err="1"/>
              <a:t>customers</a:t>
            </a:r>
            <a:r>
              <a:rPr lang="de-DE" i="1" dirty="0"/>
              <a:t>, </a:t>
            </a:r>
            <a:r>
              <a:rPr lang="de-DE" i="1" dirty="0" err="1"/>
              <a:t>partners</a:t>
            </a:r>
            <a:r>
              <a:rPr lang="de-DE" i="1" dirty="0"/>
              <a:t>, </a:t>
            </a:r>
            <a:r>
              <a:rPr lang="de-DE" i="1" dirty="0" err="1"/>
              <a:t>competitors</a:t>
            </a:r>
            <a:r>
              <a:rPr lang="de-DE" i="1" dirty="0"/>
              <a:t>, and </a:t>
            </a:r>
            <a:r>
              <a:rPr lang="de-DE" i="1" dirty="0" err="1"/>
              <a:t>networks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inform</a:t>
            </a:r>
            <a:r>
              <a:rPr lang="de-DE" i="1" dirty="0"/>
              <a:t> </a:t>
            </a:r>
            <a:r>
              <a:rPr lang="de-DE" i="1" dirty="0" err="1"/>
              <a:t>strategic</a:t>
            </a:r>
            <a:r>
              <a:rPr lang="de-DE" i="1" dirty="0"/>
              <a:t> </a:t>
            </a:r>
            <a:r>
              <a:rPr lang="de-DE" i="1" dirty="0" err="1"/>
              <a:t>direction</a:t>
            </a:r>
            <a:r>
              <a:rPr lang="de-DE" i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i="1" dirty="0" err="1"/>
              <a:t>Leveraging</a:t>
            </a:r>
            <a:r>
              <a:rPr lang="de-DE" i="1" dirty="0"/>
              <a:t> </a:t>
            </a:r>
            <a:r>
              <a:rPr lang="de-DE" i="1" dirty="0" err="1"/>
              <a:t>structured</a:t>
            </a:r>
            <a:r>
              <a:rPr lang="de-DE" i="1" dirty="0"/>
              <a:t> </a:t>
            </a:r>
            <a:r>
              <a:rPr lang="de-DE" i="1" dirty="0" err="1"/>
              <a:t>information</a:t>
            </a:r>
            <a:r>
              <a:rPr lang="de-DE" i="1" dirty="0"/>
              <a:t> and </a:t>
            </a:r>
            <a:r>
              <a:rPr lang="de-DE" i="1" dirty="0" err="1"/>
              <a:t>advanced</a:t>
            </a:r>
            <a:r>
              <a:rPr lang="de-DE" i="1" dirty="0"/>
              <a:t> </a:t>
            </a:r>
            <a:r>
              <a:rPr lang="de-DE" i="1" dirty="0" err="1"/>
              <a:t>analytics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detect</a:t>
            </a:r>
            <a:r>
              <a:rPr lang="de-DE" i="1" dirty="0"/>
              <a:t> </a:t>
            </a:r>
            <a:r>
              <a:rPr lang="de-DE" i="1" dirty="0" err="1"/>
              <a:t>patterns</a:t>
            </a:r>
            <a:r>
              <a:rPr lang="de-DE" i="1" dirty="0"/>
              <a:t> and </a:t>
            </a:r>
            <a:r>
              <a:rPr lang="de-DE" i="1" dirty="0" err="1"/>
              <a:t>opportunities</a:t>
            </a:r>
            <a:r>
              <a:rPr lang="de-DE" i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i="1" dirty="0" err="1"/>
              <a:t>Ensuring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organization</a:t>
            </a:r>
            <a:r>
              <a:rPr lang="de-DE" i="1" dirty="0"/>
              <a:t> </a:t>
            </a:r>
            <a:r>
              <a:rPr lang="de-DE" i="1" dirty="0" err="1"/>
              <a:t>can</a:t>
            </a:r>
            <a:r>
              <a:rPr lang="de-DE" i="1" dirty="0"/>
              <a:t> </a:t>
            </a:r>
            <a:r>
              <a:rPr lang="de-DE" i="1" dirty="0" err="1"/>
              <a:t>adjust</a:t>
            </a:r>
            <a:r>
              <a:rPr lang="de-DE" i="1" dirty="0"/>
              <a:t> </a:t>
            </a:r>
            <a:r>
              <a:rPr lang="de-DE" i="1" dirty="0" err="1"/>
              <a:t>its</a:t>
            </a:r>
            <a:r>
              <a:rPr lang="de-DE" i="1" dirty="0"/>
              <a:t> </a:t>
            </a:r>
            <a:r>
              <a:rPr lang="de-DE" i="1" dirty="0" err="1"/>
              <a:t>strategy</a:t>
            </a:r>
            <a:r>
              <a:rPr lang="de-DE" i="1" dirty="0"/>
              <a:t> </a:t>
            </a:r>
            <a:r>
              <a:rPr lang="de-DE" i="1" dirty="0" err="1"/>
              <a:t>quickly</a:t>
            </a:r>
            <a:r>
              <a:rPr lang="de-DE" i="1" dirty="0"/>
              <a:t> </a:t>
            </a:r>
            <a:r>
              <a:rPr lang="de-DE" i="1" dirty="0" err="1"/>
              <a:t>when</a:t>
            </a:r>
            <a:r>
              <a:rPr lang="de-DE" i="1" dirty="0"/>
              <a:t> </a:t>
            </a:r>
            <a:r>
              <a:rPr lang="de-DE" i="1" dirty="0" err="1"/>
              <a:t>new</a:t>
            </a:r>
            <a:r>
              <a:rPr lang="de-DE" i="1" dirty="0"/>
              <a:t> </a:t>
            </a:r>
            <a:r>
              <a:rPr lang="de-DE" i="1" dirty="0" err="1"/>
              <a:t>information</a:t>
            </a:r>
            <a:r>
              <a:rPr lang="de-DE" i="1" dirty="0"/>
              <a:t>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shifts</a:t>
            </a:r>
            <a:r>
              <a:rPr lang="de-DE" i="1" dirty="0"/>
              <a:t> </a:t>
            </a:r>
            <a:r>
              <a:rPr lang="de-DE" i="1" dirty="0" err="1"/>
              <a:t>emerge</a:t>
            </a:r>
            <a:r>
              <a:rPr lang="de-DE" i="1" dirty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i="1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de-DE" i="1" dirty="0"/>
              <a:t>Shaping </a:t>
            </a:r>
            <a:r>
              <a:rPr lang="de-DE" i="1" dirty="0" err="1"/>
              <a:t>leaders</a:t>
            </a:r>
            <a:r>
              <a:rPr lang="de-DE" i="1" dirty="0"/>
              <a:t>‘ </a:t>
            </a:r>
            <a:r>
              <a:rPr lang="de-DE" i="1" dirty="0" err="1"/>
              <a:t>mindset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remain</a:t>
            </a:r>
            <a:r>
              <a:rPr lang="de-DE" i="1" dirty="0"/>
              <a:t> open, adaptive, and </a:t>
            </a:r>
            <a:r>
              <a:rPr lang="de-DE" i="1" dirty="0" err="1"/>
              <a:t>attentive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weak</a:t>
            </a:r>
            <a:r>
              <a:rPr lang="de-DE" i="1" dirty="0"/>
              <a:t> </a:t>
            </a:r>
            <a:r>
              <a:rPr lang="de-DE" i="1" dirty="0" err="1"/>
              <a:t>signals</a:t>
            </a:r>
            <a:r>
              <a:rPr lang="de-DE" i="1" dirty="0"/>
              <a:t> in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environment</a:t>
            </a:r>
            <a:r>
              <a:rPr lang="de-DE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81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7E2E5-6313-3A85-233F-ED27FCFD6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95F87C5-DCD9-5B99-9A15-40F4A9DD6276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FE3E411-F9D9-7F50-A253-F4779611CE39}"/>
              </a:ext>
            </a:extLst>
          </p:cNvPr>
          <p:cNvSpPr txBox="1"/>
          <p:nvPr/>
        </p:nvSpPr>
        <p:spPr>
          <a:xfrm>
            <a:off x="-1778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DB8DF42-C42D-81C3-2281-7B1B34BEA189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B3C0B5-E8E5-CA4A-29B8-CBCEF066E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ED9014C-B9C6-3894-581A-3DB23A043243}"/>
              </a:ext>
            </a:extLst>
          </p:cNvPr>
          <p:cNvSpPr txBox="1"/>
          <p:nvPr/>
        </p:nvSpPr>
        <p:spPr>
          <a:xfrm>
            <a:off x="288883" y="1056123"/>
            <a:ext cx="5378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Indikators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for</a:t>
            </a:r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Measuring</a:t>
            </a:r>
            <a:r>
              <a:rPr lang="de-DE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: 2.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Seizing</a:t>
            </a:r>
            <a:endParaRPr lang="de-DE" sz="2400" b="1" dirty="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8DB304-5F70-6D68-6FC1-31FBA424D706}"/>
              </a:ext>
            </a:extLst>
          </p:cNvPr>
          <p:cNvSpPr txBox="1"/>
          <p:nvPr/>
        </p:nvSpPr>
        <p:spPr>
          <a:xfrm>
            <a:off x="384313" y="1517788"/>
            <a:ext cx="6922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>
                <a:solidFill>
                  <a:schemeClr val="tx2"/>
                </a:solidFill>
              </a:rPr>
              <a:t>The </a:t>
            </a:r>
            <a:r>
              <a:rPr lang="de-DE" sz="1600" i="1" dirty="0" err="1">
                <a:solidFill>
                  <a:schemeClr val="tx2"/>
                </a:solidFill>
              </a:rPr>
              <a:t>ability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to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mobilize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resources</a:t>
            </a:r>
            <a:r>
              <a:rPr lang="de-DE" sz="1600" i="1" dirty="0">
                <a:solidFill>
                  <a:schemeClr val="tx2"/>
                </a:solidFill>
              </a:rPr>
              <a:t> and </a:t>
            </a:r>
            <a:r>
              <a:rPr lang="de-DE" sz="1600" i="1" dirty="0" err="1">
                <a:solidFill>
                  <a:schemeClr val="tx2"/>
                </a:solidFill>
              </a:rPr>
              <a:t>capture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opportunities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once</a:t>
            </a:r>
            <a:r>
              <a:rPr lang="de-DE" sz="1600" i="1" dirty="0">
                <a:solidFill>
                  <a:schemeClr val="tx2"/>
                </a:solidFill>
              </a:rPr>
              <a:t> </a:t>
            </a:r>
            <a:r>
              <a:rPr lang="de-DE" sz="1600" i="1" dirty="0" err="1">
                <a:solidFill>
                  <a:schemeClr val="tx2"/>
                </a:solidFill>
              </a:rPr>
              <a:t>identified</a:t>
            </a:r>
            <a:r>
              <a:rPr lang="de-DE" sz="1600" i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DE42B01-63B7-8E86-0431-6955C6E25EAA}"/>
              </a:ext>
            </a:extLst>
          </p:cNvPr>
          <p:cNvSpPr txBox="1"/>
          <p:nvPr/>
        </p:nvSpPr>
        <p:spPr>
          <a:xfrm>
            <a:off x="384313" y="2318007"/>
            <a:ext cx="389722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de-DE" dirty="0" err="1"/>
              <a:t>Speeding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decision-making</a:t>
            </a:r>
            <a:endParaRPr lang="de-DE" dirty="0"/>
          </a:p>
          <a:p>
            <a:pPr algn="l"/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offerings</a:t>
            </a: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de-DE" dirty="0" err="1"/>
              <a:t>Flexibility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investment</a:t>
            </a:r>
            <a:r>
              <a:rPr lang="de-DE" dirty="0"/>
              <a:t> </a:t>
            </a:r>
            <a:r>
              <a:rPr lang="de-DE" dirty="0" err="1"/>
              <a:t>allocation</a:t>
            </a: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r>
              <a:rPr lang="de-DE" dirty="0"/>
              <a:t>Strategic </a:t>
            </a:r>
            <a:r>
              <a:rPr lang="de-DE" dirty="0" err="1"/>
              <a:t>alliance</a:t>
            </a:r>
            <a:r>
              <a:rPr lang="de-DE" dirty="0"/>
              <a:t> </a:t>
            </a:r>
            <a:r>
              <a:rPr lang="de-DE" dirty="0" err="1"/>
              <a:t>formation</a:t>
            </a:r>
            <a:endParaRPr lang="de-DE" dirty="0"/>
          </a:p>
          <a:p>
            <a:pPr marL="285750" indent="-285750" algn="l">
              <a:buFont typeface="Wingdings" pitchFamily="2" charset="2"/>
              <a:buChar char="Ø"/>
            </a:pPr>
            <a:endParaRPr lang="de-DE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Time-</a:t>
            </a:r>
            <a:r>
              <a:rPr lang="de-DE" dirty="0" err="1"/>
              <a:t>to</a:t>
            </a:r>
            <a:r>
              <a:rPr lang="de-DE" dirty="0"/>
              <a:t>-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innovations</a:t>
            </a:r>
            <a:endParaRPr lang="de-DE" dirty="0"/>
          </a:p>
          <a:p>
            <a:pPr marL="285750" indent="-285750">
              <a:buFont typeface="Wingdings" pitchFamily="2" charset="2"/>
              <a:buChar char="Ø"/>
            </a:pPr>
            <a:endParaRPr lang="de-DE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de-DE" dirty="0" err="1"/>
              <a:t>capability</a:t>
            </a:r>
            <a:endParaRPr lang="de-DE" dirty="0"/>
          </a:p>
          <a:p>
            <a:pPr marL="285750" indent="-285750">
              <a:buFont typeface="Wingdings" pitchFamily="2" charset="2"/>
              <a:buChar char="Ø"/>
            </a:pPr>
            <a:endParaRPr lang="de-DE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/>
              <a:t>Customer </a:t>
            </a:r>
            <a:r>
              <a:rPr lang="de-DE" dirty="0" err="1"/>
              <a:t>adoption</a:t>
            </a:r>
            <a:r>
              <a:rPr lang="de-DE" dirty="0"/>
              <a:t> rate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14CF0AE-3EAA-52E7-76EC-64A24FD9416A}"/>
              </a:ext>
            </a:extLst>
          </p:cNvPr>
          <p:cNvSpPr txBox="1"/>
          <p:nvPr/>
        </p:nvSpPr>
        <p:spPr>
          <a:xfrm>
            <a:off x="4408627" y="2318007"/>
            <a:ext cx="77833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i="1" dirty="0" err="1"/>
              <a:t>How</a:t>
            </a:r>
            <a:r>
              <a:rPr lang="de-DE" i="1" dirty="0"/>
              <a:t> </a:t>
            </a:r>
            <a:r>
              <a:rPr lang="de-DE" i="1" dirty="0" err="1"/>
              <a:t>quickly</a:t>
            </a:r>
            <a:r>
              <a:rPr lang="de-DE" i="1" dirty="0"/>
              <a:t> </a:t>
            </a:r>
            <a:r>
              <a:rPr lang="de-DE" i="1" dirty="0" err="1"/>
              <a:t>leaders</a:t>
            </a:r>
            <a:r>
              <a:rPr lang="de-DE" i="1" dirty="0"/>
              <a:t> </a:t>
            </a:r>
            <a:r>
              <a:rPr lang="de-DE" i="1" dirty="0" err="1"/>
              <a:t>can</a:t>
            </a:r>
            <a:r>
              <a:rPr lang="de-DE" i="1" dirty="0"/>
              <a:t> </a:t>
            </a:r>
            <a:r>
              <a:rPr lang="de-DE" i="1" dirty="0" err="1"/>
              <a:t>commit</a:t>
            </a:r>
            <a:r>
              <a:rPr lang="de-DE" i="1" dirty="0"/>
              <a:t> </a:t>
            </a:r>
            <a:r>
              <a:rPr lang="de-DE" i="1" dirty="0" err="1"/>
              <a:t>resources</a:t>
            </a:r>
            <a:r>
              <a:rPr lang="de-DE" i="1" dirty="0"/>
              <a:t> and </a:t>
            </a:r>
            <a:r>
              <a:rPr lang="de-DE" i="1" dirty="0" err="1"/>
              <a:t>make</a:t>
            </a:r>
            <a:r>
              <a:rPr lang="de-DE" i="1" dirty="0"/>
              <a:t> </a:t>
            </a:r>
            <a:r>
              <a:rPr lang="de-DE" i="1" dirty="0" err="1"/>
              <a:t>strategic</a:t>
            </a:r>
            <a:r>
              <a:rPr lang="de-DE" i="1" dirty="0"/>
              <a:t> </a:t>
            </a:r>
            <a:r>
              <a:rPr lang="de-DE" i="1" dirty="0" err="1"/>
              <a:t>choices</a:t>
            </a:r>
            <a:r>
              <a:rPr lang="de-DE" i="1" dirty="0"/>
              <a:t> </a:t>
            </a:r>
            <a:r>
              <a:rPr lang="de-DE" i="1" dirty="0" err="1"/>
              <a:t>when</a:t>
            </a:r>
            <a:r>
              <a:rPr lang="de-DE" i="1" dirty="0"/>
              <a:t> </a:t>
            </a:r>
            <a:r>
              <a:rPr lang="de-DE" i="1" dirty="0" err="1"/>
              <a:t>opportunities</a:t>
            </a:r>
            <a:r>
              <a:rPr lang="de-DE" i="1" dirty="0"/>
              <a:t> </a:t>
            </a:r>
            <a:r>
              <a:rPr lang="de-DE" i="1" dirty="0" err="1"/>
              <a:t>are</a:t>
            </a:r>
            <a:r>
              <a:rPr lang="de-DE" i="1" dirty="0"/>
              <a:t> </a:t>
            </a:r>
            <a:r>
              <a:rPr lang="de-DE" i="1" dirty="0" err="1"/>
              <a:t>identified</a:t>
            </a:r>
            <a:r>
              <a:rPr lang="de-DE" i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i="1" dirty="0"/>
              <a:t>The </a:t>
            </a:r>
            <a:r>
              <a:rPr lang="de-DE" i="1" dirty="0" err="1"/>
              <a:t>proportion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total </a:t>
            </a:r>
            <a:r>
              <a:rPr lang="de-DE" i="1" dirty="0" err="1"/>
              <a:t>value</a:t>
            </a:r>
            <a:r>
              <a:rPr lang="de-DE" i="1" dirty="0"/>
              <a:t> </a:t>
            </a:r>
            <a:r>
              <a:rPr lang="de-DE" i="1" dirty="0" err="1"/>
              <a:t>generated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 </a:t>
            </a:r>
            <a:r>
              <a:rPr lang="de-DE" i="1" dirty="0" err="1"/>
              <a:t>recently</a:t>
            </a:r>
            <a:r>
              <a:rPr lang="de-DE" i="1" dirty="0"/>
              <a:t> </a:t>
            </a:r>
            <a:r>
              <a:rPr lang="de-DE" i="1" dirty="0" err="1"/>
              <a:t>introduced</a:t>
            </a:r>
            <a:r>
              <a:rPr lang="de-DE" i="1" dirty="0"/>
              <a:t> </a:t>
            </a:r>
            <a:r>
              <a:rPr lang="de-DE" i="1" dirty="0" err="1"/>
              <a:t>offerings</a:t>
            </a:r>
            <a:r>
              <a:rPr lang="de-DE" i="1" dirty="0"/>
              <a:t>, </a:t>
            </a:r>
            <a:r>
              <a:rPr lang="de-DE" i="1" dirty="0" err="1"/>
              <a:t>showing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ability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capitalize</a:t>
            </a:r>
            <a:r>
              <a:rPr lang="de-DE" i="1" dirty="0"/>
              <a:t> on </a:t>
            </a:r>
            <a:r>
              <a:rPr lang="de-DE" i="1" dirty="0" err="1"/>
              <a:t>innovations</a:t>
            </a:r>
            <a:r>
              <a:rPr lang="de-DE" i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i="1" dirty="0"/>
              <a:t>The </a:t>
            </a:r>
            <a:r>
              <a:rPr lang="de-DE" i="1" dirty="0" err="1"/>
              <a:t>ease</a:t>
            </a:r>
            <a:r>
              <a:rPr lang="de-DE" i="1" dirty="0"/>
              <a:t> and </a:t>
            </a:r>
            <a:r>
              <a:rPr lang="de-DE" i="1" dirty="0" err="1"/>
              <a:t>frequency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</a:t>
            </a:r>
            <a:r>
              <a:rPr lang="de-DE" i="1" dirty="0" err="1"/>
              <a:t>which</a:t>
            </a:r>
            <a:r>
              <a:rPr lang="de-DE" i="1" dirty="0"/>
              <a:t> </a:t>
            </a:r>
            <a:r>
              <a:rPr lang="de-DE" i="1" dirty="0" err="1"/>
              <a:t>financial</a:t>
            </a:r>
            <a:r>
              <a:rPr lang="de-DE" i="1" dirty="0"/>
              <a:t> and human </a:t>
            </a:r>
            <a:r>
              <a:rPr lang="de-DE" i="1" dirty="0" err="1"/>
              <a:t>resources</a:t>
            </a:r>
            <a:r>
              <a:rPr lang="de-DE" i="1" dirty="0"/>
              <a:t> </a:t>
            </a:r>
            <a:r>
              <a:rPr lang="de-DE" i="1" dirty="0" err="1"/>
              <a:t>can</a:t>
            </a:r>
            <a:r>
              <a:rPr lang="de-DE" i="1" dirty="0"/>
              <a:t> </a:t>
            </a:r>
            <a:r>
              <a:rPr lang="de-DE" i="1" dirty="0" err="1"/>
              <a:t>be</a:t>
            </a:r>
            <a:r>
              <a:rPr lang="de-DE" i="1" dirty="0"/>
              <a:t> </a:t>
            </a:r>
            <a:r>
              <a:rPr lang="de-DE" i="1" dirty="0" err="1"/>
              <a:t>shifted</a:t>
            </a:r>
            <a:r>
              <a:rPr lang="de-DE" i="1" dirty="0"/>
              <a:t> </a:t>
            </a:r>
            <a:r>
              <a:rPr lang="de-DE" i="1" dirty="0" err="1"/>
              <a:t>toward</a:t>
            </a:r>
            <a:r>
              <a:rPr lang="de-DE" i="1" dirty="0"/>
              <a:t> </a:t>
            </a:r>
            <a:r>
              <a:rPr lang="de-DE" i="1" dirty="0" err="1"/>
              <a:t>emerging</a:t>
            </a:r>
            <a:r>
              <a:rPr lang="de-DE" i="1" dirty="0"/>
              <a:t> </a:t>
            </a:r>
            <a:r>
              <a:rPr lang="de-DE" i="1" dirty="0" err="1"/>
              <a:t>priorities</a:t>
            </a:r>
            <a:r>
              <a:rPr lang="de-DE" i="1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i="1" dirty="0"/>
              <a:t>The </a:t>
            </a:r>
            <a:r>
              <a:rPr lang="de-DE" i="1" dirty="0" err="1"/>
              <a:t>number</a:t>
            </a:r>
            <a:r>
              <a:rPr lang="de-DE" i="1" dirty="0"/>
              <a:t> and </a:t>
            </a:r>
            <a:r>
              <a:rPr lang="de-DE" i="1" dirty="0" err="1"/>
              <a:t>quality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partnerships</a:t>
            </a:r>
            <a:r>
              <a:rPr lang="de-DE" i="1" dirty="0"/>
              <a:t>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joint</a:t>
            </a:r>
            <a:r>
              <a:rPr lang="de-DE" i="1" dirty="0"/>
              <a:t> </a:t>
            </a:r>
            <a:r>
              <a:rPr lang="de-DE" i="1" dirty="0" err="1"/>
              <a:t>ventures</a:t>
            </a:r>
            <a:r>
              <a:rPr lang="de-DE" i="1" dirty="0"/>
              <a:t> </a:t>
            </a:r>
            <a:r>
              <a:rPr lang="de-DE" i="1" dirty="0" err="1"/>
              <a:t>created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exploit</a:t>
            </a:r>
            <a:r>
              <a:rPr lang="de-DE" i="1" dirty="0"/>
              <a:t> </a:t>
            </a:r>
            <a:r>
              <a:rPr lang="de-DE" i="1" dirty="0" err="1"/>
              <a:t>new</a:t>
            </a:r>
            <a:r>
              <a:rPr lang="de-DE" i="1" dirty="0"/>
              <a:t> </a:t>
            </a:r>
            <a:r>
              <a:rPr lang="de-DE" i="1" dirty="0" err="1"/>
              <a:t>markets</a:t>
            </a:r>
            <a:r>
              <a:rPr lang="de-DE" i="1" dirty="0"/>
              <a:t>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technologies</a:t>
            </a:r>
            <a:r>
              <a:rPr lang="de-DE" i="1" dirty="0"/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de-DE" i="1" dirty="0"/>
              <a:t>The </a:t>
            </a:r>
            <a:r>
              <a:rPr lang="de-DE" i="1" dirty="0" err="1"/>
              <a:t>average</a:t>
            </a:r>
            <a:r>
              <a:rPr lang="de-DE" i="1" dirty="0"/>
              <a:t> time </a:t>
            </a:r>
            <a:r>
              <a:rPr lang="de-DE" i="1" dirty="0" err="1"/>
              <a:t>it</a:t>
            </a:r>
            <a:r>
              <a:rPr lang="de-DE" i="1" dirty="0"/>
              <a:t> </a:t>
            </a:r>
            <a:r>
              <a:rPr lang="de-DE" i="1" dirty="0" err="1"/>
              <a:t>takes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move</a:t>
            </a:r>
            <a:r>
              <a:rPr lang="de-DE" i="1" dirty="0"/>
              <a:t> an </a:t>
            </a:r>
            <a:r>
              <a:rPr lang="de-DE" i="1" dirty="0" err="1"/>
              <a:t>idea</a:t>
            </a:r>
            <a:r>
              <a:rPr lang="de-DE" i="1" dirty="0"/>
              <a:t> </a:t>
            </a:r>
            <a:r>
              <a:rPr lang="de-DE" i="1" dirty="0" err="1"/>
              <a:t>from</a:t>
            </a:r>
            <a:r>
              <a:rPr lang="de-DE" i="1" dirty="0"/>
              <a:t> </a:t>
            </a:r>
            <a:r>
              <a:rPr lang="de-DE" i="1" dirty="0" err="1"/>
              <a:t>development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commercial</a:t>
            </a:r>
            <a:r>
              <a:rPr lang="de-DE" i="1" dirty="0"/>
              <a:t> launch, </a:t>
            </a:r>
            <a:r>
              <a:rPr lang="de-DE" i="1" dirty="0" err="1"/>
              <a:t>reflecting</a:t>
            </a:r>
            <a:r>
              <a:rPr lang="de-DE" i="1" dirty="0"/>
              <a:t> </a:t>
            </a:r>
            <a:r>
              <a:rPr lang="de-DE" i="1" dirty="0" err="1"/>
              <a:t>agility</a:t>
            </a:r>
            <a:r>
              <a:rPr lang="de-DE" i="1" dirty="0"/>
              <a:t> in </a:t>
            </a:r>
            <a:r>
              <a:rPr lang="de-DE" i="1" dirty="0" err="1"/>
              <a:t>execution</a:t>
            </a:r>
            <a:r>
              <a:rPr lang="de-DE" i="1" dirty="0"/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de-DE" i="1" dirty="0"/>
              <a:t>The </a:t>
            </a:r>
            <a:r>
              <a:rPr lang="de-DE" i="1" dirty="0" err="1"/>
              <a:t>organizations</a:t>
            </a:r>
            <a:r>
              <a:rPr lang="de-DE" i="1" dirty="0"/>
              <a:t> </a:t>
            </a:r>
            <a:r>
              <a:rPr lang="de-DE" i="1" dirty="0" err="1"/>
              <a:t>ability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rapidly</a:t>
            </a:r>
            <a:r>
              <a:rPr lang="de-DE" i="1" dirty="0"/>
              <a:t> </a:t>
            </a:r>
            <a:r>
              <a:rPr lang="de-DE" i="1" dirty="0" err="1"/>
              <a:t>expand</a:t>
            </a:r>
            <a:r>
              <a:rPr lang="de-DE" i="1" dirty="0"/>
              <a:t> </a:t>
            </a:r>
            <a:r>
              <a:rPr lang="de-DE" i="1" dirty="0" err="1"/>
              <a:t>successful</a:t>
            </a:r>
            <a:r>
              <a:rPr lang="de-DE" i="1" dirty="0"/>
              <a:t> </a:t>
            </a:r>
            <a:r>
              <a:rPr lang="de-DE" i="1" dirty="0" err="1"/>
              <a:t>pilots</a:t>
            </a:r>
            <a:r>
              <a:rPr lang="de-DE" i="1" dirty="0"/>
              <a:t>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innovations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full</a:t>
            </a:r>
            <a:r>
              <a:rPr lang="de-DE" i="1" dirty="0"/>
              <a:t> operational </a:t>
            </a:r>
            <a:r>
              <a:rPr lang="de-DE" i="1" dirty="0" err="1"/>
              <a:t>scale</a:t>
            </a:r>
            <a:r>
              <a:rPr lang="de-DE" i="1" dirty="0"/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de-DE" i="1" dirty="0"/>
              <a:t>The </a:t>
            </a:r>
            <a:r>
              <a:rPr lang="de-DE" i="1" dirty="0" err="1"/>
              <a:t>speed</a:t>
            </a:r>
            <a:r>
              <a:rPr lang="de-DE" i="1" dirty="0"/>
              <a:t> and </a:t>
            </a:r>
            <a:r>
              <a:rPr lang="de-DE" i="1" dirty="0" err="1"/>
              <a:t>extent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which</a:t>
            </a:r>
            <a:r>
              <a:rPr lang="de-DE" i="1" dirty="0"/>
              <a:t> </a:t>
            </a:r>
            <a:r>
              <a:rPr lang="de-DE" i="1" dirty="0" err="1"/>
              <a:t>customers</a:t>
            </a:r>
            <a:r>
              <a:rPr lang="de-DE" i="1" dirty="0"/>
              <a:t> </a:t>
            </a:r>
            <a:r>
              <a:rPr lang="de-DE" i="1" dirty="0" err="1"/>
              <a:t>embrace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organization‘s</a:t>
            </a:r>
            <a:r>
              <a:rPr lang="de-DE" i="1" dirty="0"/>
              <a:t> </a:t>
            </a:r>
            <a:r>
              <a:rPr lang="de-DE" i="1" dirty="0" err="1"/>
              <a:t>new</a:t>
            </a:r>
            <a:r>
              <a:rPr lang="de-DE" i="1" dirty="0"/>
              <a:t> </a:t>
            </a:r>
            <a:r>
              <a:rPr lang="de-DE" i="1" dirty="0" err="1"/>
              <a:t>offerings</a:t>
            </a:r>
            <a:r>
              <a:rPr lang="de-DE" i="1" dirty="0"/>
              <a:t>, </a:t>
            </a:r>
            <a:r>
              <a:rPr lang="de-DE" i="1" dirty="0" err="1"/>
              <a:t>indicating</a:t>
            </a:r>
            <a:r>
              <a:rPr lang="de-DE" i="1" dirty="0"/>
              <a:t> </a:t>
            </a:r>
            <a:r>
              <a:rPr lang="de-DE" i="1" dirty="0" err="1"/>
              <a:t>successfull</a:t>
            </a:r>
            <a:r>
              <a:rPr lang="de-DE" i="1" dirty="0"/>
              <a:t> </a:t>
            </a:r>
            <a:r>
              <a:rPr lang="de-DE" i="1" dirty="0" err="1"/>
              <a:t>use</a:t>
            </a:r>
            <a:r>
              <a:rPr lang="de-DE" i="1" dirty="0"/>
              <a:t>.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71783691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ät Bremen">
  <a:themeElements>
    <a:clrScheme name="Benutzerdefiniert 105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872746"/>
      </a:accent1>
      <a:accent2>
        <a:srgbClr val="D51130"/>
      </a:accent2>
      <a:accent3>
        <a:srgbClr val="DE9BA7"/>
      </a:accent3>
      <a:accent4>
        <a:srgbClr val="1C356B"/>
      </a:accent4>
      <a:accent5>
        <a:srgbClr val="0D68B0"/>
      </a:accent5>
      <a:accent6>
        <a:srgbClr val="95B3D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HB_PowerPoint_2021-10-27.potx" id="{B167F9AD-0BE8-45FA-8670-8FAE54EF80FB}" vid="{255A810B-9D1F-467F-AE8B-7A64A0ED90A6}"/>
    </a:ext>
  </a:extLst>
</a:theme>
</file>

<file path=ppt/theme/theme2.xml><?xml version="1.0" encoding="utf-8"?>
<a:theme xmlns:a="http://schemas.openxmlformats.org/drawingml/2006/main" name="Office">
  <a:themeElements>
    <a:clrScheme name="Benutzerdefiniert 105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872746"/>
      </a:accent1>
      <a:accent2>
        <a:srgbClr val="D51130"/>
      </a:accent2>
      <a:accent3>
        <a:srgbClr val="DE9BA7"/>
      </a:accent3>
      <a:accent4>
        <a:srgbClr val="1C356B"/>
      </a:accent4>
      <a:accent5>
        <a:srgbClr val="0D68B0"/>
      </a:accent5>
      <a:accent6>
        <a:srgbClr val="95B3D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5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872746"/>
      </a:accent1>
      <a:accent2>
        <a:srgbClr val="D51130"/>
      </a:accent2>
      <a:accent3>
        <a:srgbClr val="DE9BA7"/>
      </a:accent3>
      <a:accent4>
        <a:srgbClr val="1C356B"/>
      </a:accent4>
      <a:accent5>
        <a:srgbClr val="0D68B0"/>
      </a:accent5>
      <a:accent6>
        <a:srgbClr val="95B3D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UHB_PowerPoint_2021-10-27</Template>
  <TotalTime>0</TotalTime>
  <Words>3039</Words>
  <Application>Microsoft Office PowerPoint</Application>
  <PresentationFormat>Widescreen</PresentationFormat>
  <Paragraphs>350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Adelle W01 Italic</vt:lpstr>
      <vt:lpstr>Agency FB</vt:lpstr>
      <vt:lpstr>Arial</vt:lpstr>
      <vt:lpstr>Lato</vt:lpstr>
      <vt:lpstr>Roboto</vt:lpstr>
      <vt:lpstr>Stencil</vt:lpstr>
      <vt:lpstr>Wingdings</vt:lpstr>
      <vt:lpstr>Wingdings 3</vt:lpstr>
      <vt:lpstr>Universität Bremen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Platz für optionalen Text 1</dc:title>
  <dc:creator>Windows-Benutzer</dc:creator>
  <cp:lastModifiedBy>Jan Westermann</cp:lastModifiedBy>
  <cp:revision>372</cp:revision>
  <dcterms:created xsi:type="dcterms:W3CDTF">2021-11-03T11:47:26Z</dcterms:created>
  <dcterms:modified xsi:type="dcterms:W3CDTF">2025-09-26T06:50:46Z</dcterms:modified>
</cp:coreProperties>
</file>