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67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Inter" panose="020B0604020202020204" charset="0"/>
      <p:regular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gner, Nora" initials="WN" lastIdx="1" clrIdx="0">
    <p:extLst>
      <p:ext uri="{19B8F6BF-5375-455C-9EA6-DF929625EA0E}">
        <p15:presenceInfo xmlns:p15="http://schemas.microsoft.com/office/powerpoint/2012/main" userId="S-1-5-21-1050866976-2966551179-4032267634-2276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266" autoAdjust="0"/>
  </p:normalViewPr>
  <p:slideViewPr>
    <p:cSldViewPr snapToGrid="0" snapToObjects="1">
      <p:cViewPr varScale="1">
        <p:scale>
          <a:sx n="65" d="100"/>
          <a:sy n="65" d="100"/>
        </p:scale>
        <p:origin x="17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80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Teil 1 – Was sind Metaorganisationen?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Organisation von Organisationen: Mitglieder bleiben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eigenständig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bilden aber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übergeordnete Strukturen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Merkmale:</a:t>
            </a: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Gemeinsame Ziele &amp; Kohärenz: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Richtlinien, Standards, Berichtspflichten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Koordination statt Hierarchie: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Abstimmung durch gemeinsame Regeln, Standards und Guidelines; Mitglieder behalten Autonomie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Ressourcen &amp; Standardisierung: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Gemeinsame Infrastruktur, Tools, Prozesse; freiwillig reguliert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Teil 2 – Warum passt das auf European University </a:t>
            </a:r>
            <a:r>
              <a:rPr lang="de-DE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Alliances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Alliierte Hochschulen behalten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institutionelle Autonomie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→ nationale Regeln, eigene Strategie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Gleichzeitig existiert eine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übergeordnete </a:t>
            </a:r>
            <a:r>
              <a:rPr lang="de-DE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Governance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der Allianz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gemeinsame Qualitätsstandards, Mobilitätsziele, Berichtspflichten, geteilte Infrastruktur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Allianz = Plattform zur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Koordination komplexer, grenzüberschreitender Zusammenarbeit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Spannungsfeld Autonomie ↔ Harmonisierung wird so </a:t>
            </a:r>
            <a:r>
              <a:rPr lang="de-D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theoretisch fassbar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Top-Gremium (General Assembly / </a:t>
            </a:r>
            <a:r>
              <a:rPr lang="de-DE" b="1" dirty="0" err="1"/>
              <a:t>Rectors</a:t>
            </a:r>
            <a:r>
              <a:rPr lang="de-DE" b="1" dirty="0"/>
              <a:t>’ Assembly / </a:t>
            </a:r>
            <a:r>
              <a:rPr lang="de-DE" b="1" dirty="0" err="1"/>
              <a:t>Governing</a:t>
            </a:r>
            <a:r>
              <a:rPr lang="de-DE" b="1" dirty="0"/>
              <a:t> Board)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Verantwortlich für allgemeine Politik, Vision und langfristige Strategie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Mitglieder: </a:t>
            </a:r>
            <a:r>
              <a:rPr lang="de-DE" dirty="0" err="1"/>
              <a:t>Rektor:innen</a:t>
            </a:r>
            <a:r>
              <a:rPr lang="de-DE" dirty="0"/>
              <a:t>, </a:t>
            </a:r>
            <a:r>
              <a:rPr lang="de-DE" dirty="0" err="1"/>
              <a:t>Präsident:innen</a:t>
            </a:r>
            <a:r>
              <a:rPr lang="de-DE" dirty="0"/>
              <a:t>, </a:t>
            </a:r>
            <a:r>
              <a:rPr lang="de-DE" dirty="0" err="1"/>
              <a:t>Vize-Rektor:innen</a:t>
            </a:r>
            <a:r>
              <a:rPr lang="de-DE" dirty="0"/>
              <a:t>; teils Studierende, </a:t>
            </a:r>
            <a:r>
              <a:rPr lang="de-DE" dirty="0" err="1"/>
              <a:t>Secretary</a:t>
            </a:r>
            <a:r>
              <a:rPr lang="de-DE" dirty="0"/>
              <a:t> General, assoziierte Mitglieder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Aufgaben: große Projektänderungen, Aufnahme neuer Mitglieder, Beratung des Managements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Treffen: alle 4–6 Monate, außerordentliche Sitzungen möglich</a:t>
            </a:r>
          </a:p>
          <a:p>
            <a:r>
              <a:rPr lang="de-DE" b="1" dirty="0"/>
              <a:t>Steering Committee / Executive Committee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Verantwortlich für Steuerung und Koordination der Aktivitäten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Mitglieder: </a:t>
            </a:r>
            <a:r>
              <a:rPr lang="de-DE" dirty="0" err="1"/>
              <a:t>Vize-Rektor:innen</a:t>
            </a:r>
            <a:r>
              <a:rPr lang="de-DE" dirty="0"/>
              <a:t> oder andere </a:t>
            </a:r>
            <a:r>
              <a:rPr lang="de-DE" dirty="0" err="1"/>
              <a:t>Senior-Vertreter:innen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Setzt strategische Prioritäten um, ggf. kombiniert mit strategischer Aufsicht</a:t>
            </a:r>
          </a:p>
          <a:p>
            <a:r>
              <a:rPr lang="de-DE" b="1" dirty="0"/>
              <a:t>Management / </a:t>
            </a:r>
            <a:r>
              <a:rPr lang="de-DE" b="1" dirty="0" err="1"/>
              <a:t>Secretariat</a:t>
            </a:r>
            <a:r>
              <a:rPr lang="de-DE" b="1" dirty="0"/>
              <a:t> / Projektteam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Verantwortlich für Tagesgeschäft und Umsetzung von Projekten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Zusammensetzung: Verwaltungsleitung, Direktoren, </a:t>
            </a:r>
            <a:r>
              <a:rPr lang="de-DE" dirty="0" err="1"/>
              <a:t>Abteilungsleiter:innen</a:t>
            </a:r>
            <a:r>
              <a:rPr lang="de-DE" dirty="0"/>
              <a:t>; teils zusätzlich von der Uni freigestellt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Leitung: </a:t>
            </a:r>
            <a:r>
              <a:rPr lang="de-DE" dirty="0" err="1"/>
              <a:t>Secretary</a:t>
            </a:r>
            <a:r>
              <a:rPr lang="de-DE" dirty="0"/>
              <a:t>-General oder </a:t>
            </a:r>
            <a:r>
              <a:rPr lang="de-DE" dirty="0" err="1"/>
              <a:t>Projektkoordinator:in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Aufgaben: Koordination zwischen Gremien, Umsetzung von Arbeitspaketen, Liaison zu Mitgliedsinstitutionen und Fördergebern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Alternative: Netzwerkstruktur, bei der Senior </a:t>
            </a:r>
            <a:r>
              <a:rPr lang="de-DE" dirty="0" err="1"/>
              <a:t>Staff</a:t>
            </a:r>
            <a:r>
              <a:rPr lang="de-DE" dirty="0"/>
              <a:t> regelmäßig über Projektaktivitäten austauscht</a:t>
            </a:r>
          </a:p>
          <a:p>
            <a:r>
              <a:rPr lang="de-DE" b="1" dirty="0"/>
              <a:t>Operative Umsetzung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Projektmanager:innen</a:t>
            </a:r>
            <a:r>
              <a:rPr lang="de-DE" dirty="0"/>
              <a:t>, </a:t>
            </a:r>
            <a:r>
              <a:rPr lang="de-DE" dirty="0" err="1"/>
              <a:t>WP-Leiter:innen</a:t>
            </a:r>
            <a:r>
              <a:rPr lang="de-DE" dirty="0"/>
              <a:t>, thematische Mission-Boards, akademische und nicht-akademische Akteure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Geld ist relativ wenig gemessen an Aufwand (ich suche Fördersumme raus) --&gt;FD hat DAAD Antrag gestellt, um sich Personal finanzieren zu können --&gt;wer schreibt Anträge</a:t>
            </a:r>
            <a:br>
              <a:rPr lang="de-DE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eine Förderperiode maximal ausreichend, um Strukturen zu etablieren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Enger Zeitplan/hohe Belastung für Internationalisierungsgrad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Kaum Personal für Umstellungs- und Koordinierungsprozess – wer wäre das Team/Koordinationsstelle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Spannungen im Haus aufgrund angespannter Finanzlage – keine Akzeptanz in den FB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Hoher Anpassungsbedarfe und Profiländerungen </a:t>
            </a:r>
            <a:r>
              <a:rPr lang="de-DE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schwirig</a:t>
            </a: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(z.B. Modulgrößen FD)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Aufbau – alles andere tritt in den Hintergrund in Phase, in der andere Konsolidierungsprobleme bestehen – viel Reisetätigkeit notwendig --&gt;alle anderen Bereiche treten in den Hintergrund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(viele Veranstaltungen auf Deutsch)/Verwaltungssprache wäre umzustellen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Haltung der Studierenden?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Umstellung </a:t>
            </a:r>
            <a:r>
              <a:rPr lang="de-DE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SysAkk</a:t>
            </a:r>
            <a:r>
              <a:rPr lang="de-DE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Umstellung Verwaltung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Delegation von Entscheidungskompetenzen</a:t>
            </a:r>
            <a:br>
              <a:rPr lang="de-DE" dirty="0"/>
            </a:br>
            <a:r>
              <a:rPr lang="de-DE" dirty="0" err="1"/>
              <a:t>Abteilungsleiter:innen</a:t>
            </a:r>
            <a:r>
              <a:rPr lang="de-DE" dirty="0"/>
              <a:t> oder </a:t>
            </a:r>
            <a:r>
              <a:rPr lang="de-DE" dirty="0" err="1"/>
              <a:t>Vize-Rektor:innen</a:t>
            </a:r>
            <a:r>
              <a:rPr lang="de-DE" dirty="0"/>
              <a:t> erhalten Befugnisse, bestimmte Beschlüsse der Allianz eigenständig umzusetzen, ohne dass jede Entscheidung wieder den Senat oder das Rektorat durchlaufen muss.</a:t>
            </a:r>
          </a:p>
          <a:p>
            <a:r>
              <a:rPr lang="de-DE" b="1" dirty="0"/>
              <a:t>Interne Taskforces oder Koordinationsgruppen</a:t>
            </a:r>
            <a:br>
              <a:rPr lang="de-DE" dirty="0"/>
            </a:br>
            <a:r>
              <a:rPr lang="de-DE" dirty="0"/>
              <a:t>Kleine, bereichsübergreifende Teams (z. B. Verwaltung, Fakultäten, IT) können kurzfristig Entscheidungen vorbereiten und umsetzen.</a:t>
            </a:r>
          </a:p>
          <a:p>
            <a:r>
              <a:rPr lang="de-DE" b="1" dirty="0"/>
              <a:t>Digitale Abstimmungsplattformen</a:t>
            </a:r>
            <a:br>
              <a:rPr lang="de-DE" dirty="0"/>
            </a:br>
            <a:r>
              <a:rPr lang="de-DE" dirty="0"/>
              <a:t>Nutzung von internen Tools oder Portalen, um Allianz-Beschlüsse direkt zu kommunizieren und Feedback/Umsetzungsstatus zu sammeln.</a:t>
            </a:r>
          </a:p>
          <a:p>
            <a:r>
              <a:rPr lang="de-DE" b="1" dirty="0"/>
              <a:t>Regelmäßige interne Meetings</a:t>
            </a:r>
            <a:br>
              <a:rPr lang="de-DE" dirty="0"/>
            </a:br>
            <a:r>
              <a:rPr lang="de-DE" dirty="0"/>
              <a:t>Kurze wöchentliche/monatliche Updates zwischen Hochschul-Gremien und Verantwortlichen für Allianz-Projekte, um sofortige Anpassungen vorzunehmen.</a:t>
            </a:r>
          </a:p>
          <a:p>
            <a:r>
              <a:rPr lang="de-DE" b="1" dirty="0"/>
              <a:t>Standardisierte Prozesse &amp; Checklisten</a:t>
            </a:r>
            <a:br>
              <a:rPr lang="de-DE" dirty="0"/>
            </a:br>
            <a:r>
              <a:rPr lang="de-DE" dirty="0"/>
              <a:t>Vorab definierte Schritte für typische Allianz-Beschlüsse (z. B. neue Kurse, Mobilitätsanfragen, Projektänderungen) erlauben schnelle Umsetzung ohne lange bürokratische Wege.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.eu/publications/briefings/evolving-models-of-university-governanc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lir.be/wp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de-DE" sz="4800" b="1" dirty="0"/>
              <a:t>Zwischen Autonomie und Harmonisierung</a:t>
            </a:r>
          </a:p>
        </p:txBody>
      </p:sp>
      <p:sp>
        <p:nvSpPr>
          <p:cNvPr id="4" name="Text 1"/>
          <p:cNvSpPr/>
          <p:nvPr/>
        </p:nvSpPr>
        <p:spPr>
          <a:xfrm>
            <a:off x="62801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Hochschulverwaltungen</a:t>
            </a: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 </a:t>
            </a:r>
            <a:r>
              <a:rPr lang="en-US" sz="17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europäischen</a:t>
            </a: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Hochschulallianzen</a:t>
            </a:r>
            <a:endParaRPr lang="en-US" sz="1750" dirty="0">
              <a:solidFill>
                <a:srgbClr val="3C3939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>
              <a:solidFill>
                <a:srgbClr val="3C3939"/>
              </a:solidFill>
              <a:latin typeface="Inter" pitchFamily="34" charset="0"/>
              <a:ea typeface="Inter" pitchFamily="34" charset="-122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</a:rPr>
              <a:t>Dr. Nora Wagner, Hochschule RheinMain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5178" y="866894"/>
            <a:ext cx="7746444" cy="1247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Definition und Struktur der Initiative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185178" y="2613660"/>
            <a:ext cx="249555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Grundprinzip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6185178" y="3125153"/>
            <a:ext cx="3629739" cy="2236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Hochschulen aus mindestens drei verschiedenen EU-Ländern oder Programmländern bilden langfristige strategische Partnerschaften. Öffentliche und private Einrichtungen arbeiten als Voll- oder assoziierte Partner zusammen.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10309503" y="2613660"/>
            <a:ext cx="249555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Aktuelle Dimension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0309503" y="3125153"/>
            <a:ext cx="3629739" cy="2236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65 Allianzen mit insgesamt 570 Institutionen umfassen verschiedenste Hochschultypen: Technische Universitäten, Hochschulen für angewandte Wissenschaften und forschungsstarke Universitäten.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185178" y="5765483"/>
            <a:ext cx="7746444" cy="159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Zentrale</a:t>
            </a:r>
            <a:r>
              <a:rPr lang="en-US" sz="15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Vision: </a:t>
            </a:r>
            <a:r>
              <a:rPr lang="en-US" sz="15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Schaffung</a:t>
            </a:r>
            <a:r>
              <a:rPr lang="en-US" sz="15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eines</a:t>
            </a:r>
            <a:r>
              <a:rPr lang="en-US" sz="15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550" b="1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europäischen inter-university campus</a:t>
            </a:r>
            <a:r>
              <a:rPr lang="en-US" sz="15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in dem Studierende und Forschende sich frei bewegen, an gemeinsamen Programmen teilnehmen und auf geteilte Ressourcen zugreifen können. Die Initiative folgt einem </a:t>
            </a:r>
            <a:r>
              <a:rPr lang="en-US" sz="1550" b="1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bottom-up Ansatz</a:t>
            </a:r>
            <a:r>
              <a:rPr lang="en-US" sz="15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mit interdisziplinärem Fokus auf gesellschaftliche Herausforderungen wie Klimawandel, Demokratie und Digitalisierung.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616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Strategische Ziele der European Universities Initiative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587347"/>
            <a:ext cx="4196358" cy="2940010"/>
          </a:xfrm>
          <a:prstGeom prst="roundRect">
            <a:avLst>
              <a:gd name="adj" fmla="val 1157"/>
            </a:avLst>
          </a:prstGeom>
          <a:solidFill>
            <a:srgbClr val="F2EEEE"/>
          </a:solidFill>
          <a:ln/>
        </p:spPr>
      </p:sp>
      <p:sp>
        <p:nvSpPr>
          <p:cNvPr id="4" name="Shape 2"/>
          <p:cNvSpPr/>
          <p:nvPr/>
        </p:nvSpPr>
        <p:spPr>
          <a:xfrm>
            <a:off x="1020604" y="281416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70" y="2962989"/>
            <a:ext cx="306110" cy="38266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3721418"/>
            <a:ext cx="35112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Gemeinsame Abschlüsse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4211836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Entwicklung von European Degrees mit Anerkennung in allen Mitgliedsländern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2587347"/>
            <a:ext cx="4196358" cy="2940010"/>
          </a:xfrm>
          <a:prstGeom prst="roundRect">
            <a:avLst>
              <a:gd name="adj" fmla="val 1157"/>
            </a:avLst>
          </a:prstGeom>
          <a:solidFill>
            <a:srgbClr val="F2EEEE"/>
          </a:solidFill>
          <a:ln/>
        </p:spPr>
      </p:sp>
      <p:sp>
        <p:nvSpPr>
          <p:cNvPr id="9" name="Shape 6"/>
          <p:cNvSpPr/>
          <p:nvPr/>
        </p:nvSpPr>
        <p:spPr>
          <a:xfrm>
            <a:off x="5443776" y="281416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942" y="2962989"/>
            <a:ext cx="306110" cy="38266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43776" y="3721418"/>
            <a:ext cx="34211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Standardisierte Mobilität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443776" y="4211836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Physische, virtuelle oder hybride Mobilität für mindestens 50% der Studierenden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640133" y="2587347"/>
            <a:ext cx="4196358" cy="2940010"/>
          </a:xfrm>
          <a:prstGeom prst="roundRect">
            <a:avLst>
              <a:gd name="adj" fmla="val 1157"/>
            </a:avLst>
          </a:prstGeom>
          <a:solidFill>
            <a:srgbClr val="F2EEEE"/>
          </a:solidFill>
          <a:ln/>
        </p:spPr>
      </p:sp>
      <p:sp>
        <p:nvSpPr>
          <p:cNvPr id="14" name="Shape 10"/>
          <p:cNvSpPr/>
          <p:nvPr/>
        </p:nvSpPr>
        <p:spPr>
          <a:xfrm>
            <a:off x="9866948" y="281416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1B1B27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114" y="2962989"/>
            <a:ext cx="306110" cy="38266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66948" y="3721418"/>
            <a:ext cx="35864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Interdisziplinäre Curricula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9866948" y="4211836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Flexible, </a:t>
            </a:r>
            <a:r>
              <a:rPr lang="en-US" sz="17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studierendenzentrierte</a:t>
            </a: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und praxisorientierte Bildungswege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793790" y="5782508"/>
            <a:ext cx="6407944" cy="1730812"/>
          </a:xfrm>
          <a:prstGeom prst="roundRect">
            <a:avLst>
              <a:gd name="adj" fmla="val 196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9" name="Text 14"/>
          <p:cNvSpPr/>
          <p:nvPr/>
        </p:nvSpPr>
        <p:spPr>
          <a:xfrm>
            <a:off x="1051084" y="6039803"/>
            <a:ext cx="32874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Kompetenzentwicklung</a:t>
            </a:r>
            <a:endParaRPr lang="en-US" sz="2200" dirty="0"/>
          </a:p>
        </p:txBody>
      </p:sp>
      <p:sp>
        <p:nvSpPr>
          <p:cNvPr id="20" name="Text 15"/>
          <p:cNvSpPr/>
          <p:nvPr/>
        </p:nvSpPr>
        <p:spPr>
          <a:xfrm>
            <a:off x="1051084" y="6530221"/>
            <a:ext cx="58933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Förderung von Entrepreneurship, Mehrsprachigkeit, Beschäftigungsfähigkeit und europäischem Bürgersinn</a:t>
            </a:r>
            <a:endParaRPr lang="en-US" sz="1750" dirty="0"/>
          </a:p>
        </p:txBody>
      </p:sp>
      <p:sp>
        <p:nvSpPr>
          <p:cNvPr id="21" name="Shape 16"/>
          <p:cNvSpPr/>
          <p:nvPr/>
        </p:nvSpPr>
        <p:spPr>
          <a:xfrm>
            <a:off x="7428548" y="5782508"/>
            <a:ext cx="6408063" cy="1730812"/>
          </a:xfrm>
          <a:prstGeom prst="roundRect">
            <a:avLst>
              <a:gd name="adj" fmla="val 196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22" name="Text 17"/>
          <p:cNvSpPr/>
          <p:nvPr/>
        </p:nvSpPr>
        <p:spPr>
          <a:xfrm>
            <a:off x="7685842" y="6039803"/>
            <a:ext cx="38165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Challenge-Based Approach</a:t>
            </a:r>
            <a:endParaRPr lang="en-US" sz="2200" dirty="0"/>
          </a:p>
        </p:txBody>
      </p:sp>
      <p:sp>
        <p:nvSpPr>
          <p:cNvPr id="23" name="Text 18"/>
          <p:cNvSpPr/>
          <p:nvPr/>
        </p:nvSpPr>
        <p:spPr>
          <a:xfrm>
            <a:off x="7685842" y="6530221"/>
            <a:ext cx="589347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Kooperation mit Wirtschaft, Politik und Gesellschaft zur Verbindung von Bildung und Forschung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3042" y="410885"/>
            <a:ext cx="8407837" cy="466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9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Metaorganisationen als theoretischer Rahmen</a:t>
            </a:r>
            <a:endParaRPr lang="en-US" sz="2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6" y="1125789"/>
            <a:ext cx="10859694" cy="496992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166852" y="4311367"/>
            <a:ext cx="2228682" cy="600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Autonome Hochschulen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8166852" y="4751051"/>
            <a:ext cx="2228682" cy="48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Einzelne Universitäten mit eigener Identität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844231" y="3617946"/>
            <a:ext cx="2021990" cy="300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Koordination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903504" y="4071138"/>
            <a:ext cx="2048950" cy="48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35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Gemeinsame Standards, Leitlinien, Infrastruktur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8256929" y="1869676"/>
            <a:ext cx="2048528" cy="300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Alliance Governance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8265923" y="2241153"/>
            <a:ext cx="2228682" cy="48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Übergeordnete Regeln und Entscheidungsstruktur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2199874" y="6261102"/>
            <a:ext cx="2809875" cy="233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Was sind Metaorganisationen?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647733" y="6772519"/>
            <a:ext cx="6609874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Organisationen von Organisationen, bei denen Mitglieder ihre </a:t>
            </a:r>
            <a:r>
              <a:rPr lang="en-US" sz="1150" b="1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Eigenständigkeit bewahren</a:t>
            </a: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aber übergeordnete Strukturen bilden. Koordination erfolgt durch gemeinsame Regeln und Standards.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9620652" y="6237433"/>
            <a:ext cx="2672120" cy="233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Anwendung auf EU-Allianzen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8077799" y="6754348"/>
            <a:ext cx="6609874" cy="478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Hochschulen behalten </a:t>
            </a:r>
            <a:r>
              <a:rPr lang="en-US" sz="1150" b="1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institutionelle</a:t>
            </a:r>
            <a:r>
              <a:rPr lang="en-US" sz="1150" b="1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150" b="1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Autonomie</a:t>
            </a:r>
            <a:r>
              <a:rPr lang="en-US" sz="1150" b="1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1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unterliegen</a:t>
            </a: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1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nationalen</a:t>
            </a: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1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Regelungen</a:t>
            </a: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und </a:t>
            </a:r>
            <a:r>
              <a:rPr lang="en-US" sz="11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verfolgen</a:t>
            </a: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1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eigene</a:t>
            </a: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1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Strategie</a:t>
            </a: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1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gleichzeitig</a:t>
            </a: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1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definiert</a:t>
            </a: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die Allianz </a:t>
            </a:r>
            <a:r>
              <a:rPr lang="en-US" sz="11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gemeinsame</a:t>
            </a:r>
            <a:r>
              <a:rPr lang="en-US" sz="11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Standards.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862D4E15-ECED-495A-A6CA-8FC73E4C3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647" y="2527306"/>
            <a:ext cx="6574774" cy="342025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2454" y="864483"/>
            <a:ext cx="12901428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6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Konsequenzen für </a:t>
            </a:r>
            <a:r>
              <a:rPr lang="en-US" sz="32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Governance-</a:t>
            </a:r>
            <a:r>
              <a:rPr lang="en-US" sz="3200" b="1" dirty="0" err="1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Strukturen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398935" y="200156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98935" y="2377330"/>
            <a:ext cx="3664744" cy="3048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6" name="Text 3"/>
          <p:cNvSpPr/>
          <p:nvPr/>
        </p:nvSpPr>
        <p:spPr>
          <a:xfrm>
            <a:off x="447844" y="2626101"/>
            <a:ext cx="34771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Multi-Level-Koordination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398935" y="3278846"/>
            <a:ext cx="366474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de-DE" sz="1600" dirty="0">
                <a:latin typeface="Inter Bold"/>
              </a:rPr>
              <a:t>Vielzahl an Gremien → erhöhte Abstimmungs- und Kommunikations-aufwände innerhalb der Hochschulen</a:t>
            </a:r>
            <a:endParaRPr lang="en-US" sz="1600" dirty="0">
              <a:solidFill>
                <a:srgbClr val="FF0000"/>
              </a:solidFill>
              <a:latin typeface="Inter Bold"/>
            </a:endParaRPr>
          </a:p>
        </p:txBody>
      </p:sp>
      <p:sp>
        <p:nvSpPr>
          <p:cNvPr id="8" name="Text 5"/>
          <p:cNvSpPr/>
          <p:nvPr/>
        </p:nvSpPr>
        <p:spPr>
          <a:xfrm>
            <a:off x="4290493" y="2001560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290493" y="2377330"/>
            <a:ext cx="3575425" cy="3240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0" name="Text 7"/>
          <p:cNvSpPr/>
          <p:nvPr/>
        </p:nvSpPr>
        <p:spPr>
          <a:xfrm>
            <a:off x="4290493" y="25309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de-DE" sz="20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Einbindung von Studierenden</a:t>
            </a:r>
            <a:br>
              <a:rPr lang="de-DE" sz="20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</a:br>
            <a:r>
              <a:rPr lang="de-DE" sz="20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und </a:t>
            </a:r>
            <a:r>
              <a:rPr lang="de-DE" sz="2000" b="1" dirty="0" err="1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Stakeholder:innen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4333784" y="3278846"/>
            <a:ext cx="366486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Nutzung gemeinsamer Infrastruktur, Services und </a:t>
            </a:r>
            <a:r>
              <a:rPr lang="en-US" sz="160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digitaler</a:t>
            </a:r>
            <a:r>
              <a:rPr lang="en-US" sz="16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Tools zwischen Partnerinstitutionen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13407" y="457045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 flipV="1">
            <a:off x="398935" y="4975383"/>
            <a:ext cx="3699997" cy="3240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14" name="Text 11"/>
          <p:cNvSpPr/>
          <p:nvPr/>
        </p:nvSpPr>
        <p:spPr>
          <a:xfrm>
            <a:off x="404601" y="52274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4403900" y="5865137"/>
            <a:ext cx="401866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de-DE" sz="1600" dirty="0">
                <a:latin typeface="Inter Bold"/>
              </a:rPr>
              <a:t>Anpassung von  Prozessen für </a:t>
            </a:r>
            <a:r>
              <a:rPr lang="de-DE" sz="1600" dirty="0" err="1">
                <a:latin typeface="Inter Bold"/>
              </a:rPr>
              <a:t>Secondments</a:t>
            </a:r>
            <a:r>
              <a:rPr lang="de-DE" sz="1600" dirty="0">
                <a:latin typeface="Inter Bold"/>
              </a:rPr>
              <a:t>, Projektpersonal und Kooperation</a:t>
            </a:r>
            <a:endParaRPr lang="en-US" sz="1600" dirty="0">
              <a:latin typeface="Inter Bold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A72AD542-E7B2-42D6-84DB-A6AF391BE6E5}"/>
              </a:ext>
            </a:extLst>
          </p:cNvPr>
          <p:cNvSpPr/>
          <p:nvPr/>
        </p:nvSpPr>
        <p:spPr>
          <a:xfrm>
            <a:off x="4377193" y="4577273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1600" dirty="0"/>
          </a:p>
        </p:txBody>
      </p:sp>
      <p:sp>
        <p:nvSpPr>
          <p:cNvPr id="19" name="Shape 6">
            <a:extLst>
              <a:ext uri="{FF2B5EF4-FFF2-40B4-BE49-F238E27FC236}">
                <a16:creationId xmlns:a16="http://schemas.microsoft.com/office/drawing/2014/main" id="{513A4D38-1BAA-4A80-B5D7-9A440CD8A2F0}"/>
              </a:ext>
            </a:extLst>
          </p:cNvPr>
          <p:cNvSpPr/>
          <p:nvPr/>
        </p:nvSpPr>
        <p:spPr>
          <a:xfrm>
            <a:off x="4377193" y="4973275"/>
            <a:ext cx="3575425" cy="32400"/>
          </a:xfrm>
          <a:prstGeom prst="rect">
            <a:avLst/>
          </a:prstGeom>
          <a:solidFill>
            <a:srgbClr val="1B1B27"/>
          </a:solidFill>
          <a:ln/>
        </p:spPr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1DF54B7A-11C8-4D49-B759-8D32D4949796}"/>
              </a:ext>
            </a:extLst>
          </p:cNvPr>
          <p:cNvSpPr/>
          <p:nvPr/>
        </p:nvSpPr>
        <p:spPr>
          <a:xfrm>
            <a:off x="281127" y="52918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 err="1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Anpassung</a:t>
            </a:r>
            <a:r>
              <a:rPr lang="en-US" sz="20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an </a:t>
            </a:r>
            <a:r>
              <a:rPr lang="en-US" sz="2000" b="1" dirty="0" err="1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Führungswechsel</a:t>
            </a:r>
            <a:endParaRPr lang="en-US" sz="2000" dirty="0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000E7CFF-D52B-433F-A857-ADCC213EDD87}"/>
              </a:ext>
            </a:extLst>
          </p:cNvPr>
          <p:cNvSpPr/>
          <p:nvPr/>
        </p:nvSpPr>
        <p:spPr>
          <a:xfrm>
            <a:off x="302577" y="5853467"/>
            <a:ext cx="366486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Sicherstellung</a:t>
            </a:r>
            <a:r>
              <a:rPr lang="en-US" sz="16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von </a:t>
            </a:r>
            <a:r>
              <a:rPr lang="en-US" sz="160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Kontinuität</a:t>
            </a:r>
            <a:endParaRPr lang="en-US" sz="16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C541F44-28DA-4B9F-AFA0-58F364D645C1}"/>
              </a:ext>
            </a:extLst>
          </p:cNvPr>
          <p:cNvSpPr txBox="1"/>
          <p:nvPr/>
        </p:nvSpPr>
        <p:spPr>
          <a:xfrm>
            <a:off x="4290493" y="5150589"/>
            <a:ext cx="44621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latin typeface="Inter Bold"/>
              </a:rPr>
              <a:t>Rechtliche und organisatorische Anpassungen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3177" y="515064"/>
            <a:ext cx="8380928" cy="466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9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Strategische &amp; Finanzielle Herausforderungen</a:t>
            </a:r>
            <a:endParaRPr lang="en-US" sz="2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77" y="1354693"/>
            <a:ext cx="933093" cy="13735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72841" y="1541264"/>
            <a:ext cx="3933230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Langfristige Planungsunsicherheit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1772841" y="1944648"/>
            <a:ext cx="12204383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Neue Strukturen, Prozesse und Governance der Allianz sind noch nicht standardisiert → strategische Entscheidungen basieren auf begrenzter Erfahrung</a:t>
            </a:r>
            <a:endParaRPr lang="en-US" sz="14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77" y="2728198"/>
            <a:ext cx="933093" cy="137350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72841" y="2914769"/>
            <a:ext cx="3592116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Ressourcen- und Budgetrisiken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1772841" y="3318153"/>
            <a:ext cx="12204383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Kurzfristige Projektförderungen decken nicht alle Aktivitäten ab; heterogene nationale Mittel → Ungleichgewicht zwischen Partnern, eingeschränkte </a:t>
            </a:r>
            <a:r>
              <a:rPr lang="en-US" sz="1450" dirty="0" err="1">
                <a:solidFill>
                  <a:srgbClr val="3C3939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finanzielle</a:t>
            </a:r>
            <a:r>
              <a:rPr lang="en-US" sz="1450" dirty="0">
                <a:solidFill>
                  <a:srgbClr val="3C3939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 </a:t>
            </a:r>
            <a:r>
              <a:rPr lang="en-US" sz="1450" dirty="0" err="1">
                <a:solidFill>
                  <a:srgbClr val="3C3939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Planbarkeit</a:t>
            </a:r>
            <a:r>
              <a:rPr lang="en-US" sz="1450" dirty="0">
                <a:solidFill>
                  <a:srgbClr val="3C3939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 (</a:t>
            </a:r>
            <a:r>
              <a:rPr lang="de-DE" sz="1450" dirty="0">
                <a:effectLst/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Budget für 8+Partner: </a:t>
            </a:r>
            <a:r>
              <a:rPr lang="de-DE" sz="1450" b="1" dirty="0">
                <a:effectLst/>
                <a:latin typeface="Inter" panose="020B0604020202020204" charset="0"/>
                <a:ea typeface="Inter" panose="020B0604020202020204" charset="0"/>
                <a:cs typeface="Arial" panose="020B0604020202020204" pitchFamily="34" charset="0"/>
              </a:rPr>
              <a:t>14,4 Millionen für eine Förderperiode von 4 Jahren)</a:t>
            </a:r>
            <a:endParaRPr lang="en-US" sz="1450" dirty="0"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77" y="4101703"/>
            <a:ext cx="933093" cy="111966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772841" y="4288274"/>
            <a:ext cx="4950262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Spannungsfeld lokale vs. europäische Ziele</a:t>
            </a:r>
            <a:endParaRPr lang="en-US" sz="1800" dirty="0"/>
          </a:p>
        </p:txBody>
      </p:sp>
      <p:sp>
        <p:nvSpPr>
          <p:cNvPr id="11" name="Text 6"/>
          <p:cNvSpPr/>
          <p:nvPr/>
        </p:nvSpPr>
        <p:spPr>
          <a:xfrm>
            <a:off x="1772841" y="4691658"/>
            <a:ext cx="12204383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Allianzpflichten konkurrieren mit eigenen Hochschulstrategien → langfristige Flexibilität und Autonomie eingeschränkt</a:t>
            </a:r>
            <a:endParaRPr lang="en-US" sz="14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77" y="5221367"/>
            <a:ext cx="933093" cy="111966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772841" y="5407938"/>
            <a:ext cx="3512106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Nachhaltigkeit &amp; Skalierbarkeit</a:t>
            </a:r>
            <a:endParaRPr lang="en-US" sz="1800" dirty="0"/>
          </a:p>
        </p:txBody>
      </p:sp>
      <p:sp>
        <p:nvSpPr>
          <p:cNvPr id="14" name="Text 8"/>
          <p:cNvSpPr/>
          <p:nvPr/>
        </p:nvSpPr>
        <p:spPr>
          <a:xfrm>
            <a:off x="1772841" y="5811322"/>
            <a:ext cx="12204383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Eigenmittel werden stark beansprucht, langfristige Umsetzung der Allianzvision und dauerhafte Programme schwer planbar</a:t>
            </a:r>
            <a:endParaRPr lang="en-US" sz="14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77" y="6341031"/>
            <a:ext cx="933093" cy="137350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772841" y="6527602"/>
            <a:ext cx="2813923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Effizienz vs. Komplexität</a:t>
            </a:r>
            <a:endParaRPr lang="en-US" sz="1800" dirty="0"/>
          </a:p>
        </p:txBody>
      </p:sp>
      <p:sp>
        <p:nvSpPr>
          <p:cNvPr id="17" name="Text 10"/>
          <p:cNvSpPr/>
          <p:nvPr/>
        </p:nvSpPr>
        <p:spPr>
          <a:xfrm>
            <a:off x="1772841" y="6930985"/>
            <a:ext cx="12204383" cy="596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Mehrfachanträge, unterschiedliche Reporting-Zyklen und Governance-Anforderungen → strategische Ressourcenbindung und reduzierte Handlungsspielräume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542" y="1131927"/>
            <a:ext cx="12217241" cy="637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Operative und administrative Herausforderungen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13542" y="2176820"/>
            <a:ext cx="4265176" cy="2525435"/>
          </a:xfrm>
          <a:prstGeom prst="roundRect">
            <a:avLst>
              <a:gd name="adj" fmla="val 4345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90682" y="2176820"/>
            <a:ext cx="91440" cy="2525435"/>
          </a:xfrm>
          <a:prstGeom prst="roundRect">
            <a:avLst>
              <a:gd name="adj" fmla="val 33448"/>
            </a:avLst>
          </a:prstGeom>
          <a:solidFill>
            <a:srgbClr val="1B1B27"/>
          </a:solidFill>
          <a:ln/>
        </p:spPr>
      </p:sp>
      <p:sp>
        <p:nvSpPr>
          <p:cNvPr id="5" name="Text 3"/>
          <p:cNvSpPr/>
          <p:nvPr/>
        </p:nvSpPr>
        <p:spPr>
          <a:xfrm>
            <a:off x="1008817" y="2403515"/>
            <a:ext cx="2548652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Rechtliche Hürden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008817" y="2844403"/>
            <a:ext cx="3743206" cy="1631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Unterschiedliche nationale Rechts- und Regulierungssysteme erschweren gemeinsame Programme und widersprechen oft eigenen institutionellen Regeln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182553" y="2176820"/>
            <a:ext cx="4265176" cy="2525435"/>
          </a:xfrm>
          <a:prstGeom prst="roundRect">
            <a:avLst>
              <a:gd name="adj" fmla="val 4345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159693" y="2176820"/>
            <a:ext cx="91440" cy="2525435"/>
          </a:xfrm>
          <a:prstGeom prst="roundRect">
            <a:avLst>
              <a:gd name="adj" fmla="val 33448"/>
            </a:avLst>
          </a:prstGeom>
          <a:solidFill>
            <a:srgbClr val="1B1B27"/>
          </a:solidFill>
          <a:ln/>
        </p:spPr>
      </p:sp>
      <p:sp>
        <p:nvSpPr>
          <p:cNvPr id="9" name="Text 7"/>
          <p:cNvSpPr/>
          <p:nvPr/>
        </p:nvSpPr>
        <p:spPr>
          <a:xfrm>
            <a:off x="5477828" y="2403515"/>
            <a:ext cx="326576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Ressourcen und Kapazität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5477828" y="2844403"/>
            <a:ext cx="3743206" cy="1631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Mitarbeitende übernehmen zusätzlich zu normalen Aufgaben Allianzfunktionen: Projektmanagement, Co-Teaching, Administration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9651563" y="2176820"/>
            <a:ext cx="4265176" cy="2525435"/>
          </a:xfrm>
          <a:prstGeom prst="roundRect">
            <a:avLst>
              <a:gd name="adj" fmla="val 4345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628703" y="2176820"/>
            <a:ext cx="91440" cy="2525435"/>
          </a:xfrm>
          <a:prstGeom prst="roundRect">
            <a:avLst>
              <a:gd name="adj" fmla="val 33448"/>
            </a:avLst>
          </a:prstGeom>
          <a:solidFill>
            <a:srgbClr val="1B1B27"/>
          </a:solidFill>
          <a:ln/>
        </p:spPr>
      </p:sp>
      <p:sp>
        <p:nvSpPr>
          <p:cNvPr id="13" name="Text 11"/>
          <p:cNvSpPr/>
          <p:nvPr/>
        </p:nvSpPr>
        <p:spPr>
          <a:xfrm>
            <a:off x="9946838" y="2403515"/>
            <a:ext cx="2669381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Neue Arbeitskulturen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9946838" y="2844403"/>
            <a:ext cx="3743206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Grenzüberschreitende Zusammenarbeit erfordert Überwindung von Länder-, Disziplin- und Sprachbarrieren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13542" y="4906089"/>
            <a:ext cx="4265176" cy="2191583"/>
          </a:xfrm>
          <a:prstGeom prst="roundRect">
            <a:avLst>
              <a:gd name="adj" fmla="val 5007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90682" y="4906089"/>
            <a:ext cx="91440" cy="2191583"/>
          </a:xfrm>
          <a:prstGeom prst="roundRect">
            <a:avLst>
              <a:gd name="adj" fmla="val 33448"/>
            </a:avLst>
          </a:prstGeom>
          <a:solidFill>
            <a:srgbClr val="1B1B27"/>
          </a:solidFill>
          <a:ln/>
        </p:spPr>
      </p:sp>
      <p:sp>
        <p:nvSpPr>
          <p:cNvPr id="17" name="Text 15"/>
          <p:cNvSpPr/>
          <p:nvPr/>
        </p:nvSpPr>
        <p:spPr>
          <a:xfrm>
            <a:off x="1008817" y="5132784"/>
            <a:ext cx="2905482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Innovative Lehrformate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008817" y="5573673"/>
            <a:ext cx="3743206" cy="9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Inter-/transdisziplinäre, challenge-basierte und hybride Formate verlangen neue didaktische Ansätze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182553" y="4906089"/>
            <a:ext cx="4265176" cy="2191583"/>
          </a:xfrm>
          <a:prstGeom prst="roundRect">
            <a:avLst>
              <a:gd name="adj" fmla="val 5007"/>
            </a:avLst>
          </a:prstGeom>
          <a:solidFill>
            <a:srgbClr val="FFFFFF"/>
          </a:solidFill>
          <a:ln w="22860">
            <a:solidFill>
              <a:srgbClr val="D8D4D4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159693" y="4906089"/>
            <a:ext cx="91440" cy="2191583"/>
          </a:xfrm>
          <a:prstGeom prst="roundRect">
            <a:avLst>
              <a:gd name="adj" fmla="val 33448"/>
            </a:avLst>
          </a:prstGeom>
          <a:solidFill>
            <a:srgbClr val="1B1B27"/>
          </a:solidFill>
          <a:ln/>
        </p:spPr>
      </p:sp>
      <p:sp>
        <p:nvSpPr>
          <p:cNvPr id="21" name="Text 19"/>
          <p:cNvSpPr/>
          <p:nvPr/>
        </p:nvSpPr>
        <p:spPr>
          <a:xfrm>
            <a:off x="5477828" y="5132784"/>
            <a:ext cx="3743206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Administrative Mehrbelastung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5591176" y="5610847"/>
            <a:ext cx="3743206" cy="9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Qualitätsmanagement, Akkreditierung und Leistungsanerkennung führen zu bürokratischen Doppelstrukturen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63126" y="807006"/>
            <a:ext cx="8190548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Empfehlungen für Mitgliedshochschulen im Bereich Governance &amp; Digitalisierung</a:t>
            </a:r>
            <a:endParaRPr lang="en-US" sz="2100" dirty="0"/>
          </a:p>
        </p:txBody>
      </p:sp>
      <p:sp>
        <p:nvSpPr>
          <p:cNvPr id="4" name="Shape 1"/>
          <p:cNvSpPr/>
          <p:nvPr/>
        </p:nvSpPr>
        <p:spPr>
          <a:xfrm>
            <a:off x="5963126" y="1641277"/>
            <a:ext cx="4027170" cy="1978104"/>
          </a:xfrm>
          <a:prstGeom prst="roundRect">
            <a:avLst>
              <a:gd name="adj" fmla="val 1033"/>
            </a:avLst>
          </a:prstGeom>
          <a:solidFill>
            <a:srgbClr val="F2EEEE"/>
          </a:solidFill>
          <a:ln/>
        </p:spPr>
      </p:sp>
      <p:sp>
        <p:nvSpPr>
          <p:cNvPr id="5" name="Shape 2"/>
          <p:cNvSpPr/>
          <p:nvPr/>
        </p:nvSpPr>
        <p:spPr>
          <a:xfrm>
            <a:off x="6099334" y="1777484"/>
            <a:ext cx="408623" cy="408623"/>
          </a:xfrm>
          <a:prstGeom prst="roundRect">
            <a:avLst>
              <a:gd name="adj" fmla="val 22375357"/>
            </a:avLst>
          </a:prstGeom>
          <a:solidFill>
            <a:srgbClr val="1B1B27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729" y="1866900"/>
            <a:ext cx="183833" cy="2297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099334" y="2322314"/>
            <a:ext cx="2663428" cy="212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Flexible interne Governance-</a:t>
            </a:r>
            <a:r>
              <a:rPr lang="en-US" sz="1300" b="1" dirty="0" err="1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Strukturen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6099334" y="2616756"/>
            <a:ext cx="3754755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Entwicklung anpassungsfähiger Entscheidungsprozesse, die Zusammenarbeit über institutionelle und nationale Grenzen erleichtern.</a:t>
            </a:r>
            <a:endParaRPr lang="en-US" sz="1050" dirty="0"/>
          </a:p>
        </p:txBody>
      </p:sp>
      <p:sp>
        <p:nvSpPr>
          <p:cNvPr id="9" name="Shape 5"/>
          <p:cNvSpPr/>
          <p:nvPr/>
        </p:nvSpPr>
        <p:spPr>
          <a:xfrm>
            <a:off x="10190678" y="3766721"/>
            <a:ext cx="4027170" cy="1765340"/>
          </a:xfrm>
          <a:prstGeom prst="roundRect">
            <a:avLst>
              <a:gd name="adj" fmla="val 1033"/>
            </a:avLst>
          </a:prstGeom>
          <a:solidFill>
            <a:srgbClr val="F2EEEE"/>
          </a:solidFill>
          <a:ln/>
        </p:spPr>
      </p:sp>
      <p:sp>
        <p:nvSpPr>
          <p:cNvPr id="10" name="Shape 6"/>
          <p:cNvSpPr/>
          <p:nvPr/>
        </p:nvSpPr>
        <p:spPr>
          <a:xfrm>
            <a:off x="10254853" y="3919045"/>
            <a:ext cx="408623" cy="408623"/>
          </a:xfrm>
          <a:prstGeom prst="roundRect">
            <a:avLst>
              <a:gd name="adj" fmla="val 22375357"/>
            </a:avLst>
          </a:prstGeom>
          <a:solidFill>
            <a:srgbClr val="1B1B27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248" y="4008461"/>
            <a:ext cx="183833" cy="22979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254853" y="4463875"/>
            <a:ext cx="3754755" cy="425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Digitale Zusammenarbeit und Interoperabilität</a:t>
            </a:r>
            <a:endParaRPr lang="en-US" sz="1300" dirty="0"/>
          </a:p>
        </p:txBody>
      </p:sp>
      <p:sp>
        <p:nvSpPr>
          <p:cNvPr id="13" name="Text 8"/>
          <p:cNvSpPr/>
          <p:nvPr/>
        </p:nvSpPr>
        <p:spPr>
          <a:xfrm>
            <a:off x="10254853" y="4747036"/>
            <a:ext cx="3754755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Implementierung interoperabler digitaler Plattformen für gemeinsame Curricula, blended/virtuelle Mobilität und standardisierte digitale Prozesse.</a:t>
            </a:r>
            <a:endParaRPr lang="en-US" sz="1050" dirty="0"/>
          </a:p>
        </p:txBody>
      </p:sp>
      <p:sp>
        <p:nvSpPr>
          <p:cNvPr id="14" name="Shape 9"/>
          <p:cNvSpPr/>
          <p:nvPr/>
        </p:nvSpPr>
        <p:spPr>
          <a:xfrm>
            <a:off x="5963126" y="3755588"/>
            <a:ext cx="4027170" cy="1765340"/>
          </a:xfrm>
          <a:prstGeom prst="roundRect">
            <a:avLst>
              <a:gd name="adj" fmla="val 1157"/>
            </a:avLst>
          </a:prstGeom>
          <a:solidFill>
            <a:srgbClr val="F2EEEE"/>
          </a:solidFill>
          <a:ln/>
        </p:spPr>
      </p:sp>
      <p:sp>
        <p:nvSpPr>
          <p:cNvPr id="15" name="Shape 10"/>
          <p:cNvSpPr/>
          <p:nvPr/>
        </p:nvSpPr>
        <p:spPr>
          <a:xfrm>
            <a:off x="6099334" y="3891796"/>
            <a:ext cx="408623" cy="408623"/>
          </a:xfrm>
          <a:prstGeom prst="roundRect">
            <a:avLst>
              <a:gd name="adj" fmla="val 22375357"/>
            </a:avLst>
          </a:prstGeom>
          <a:solidFill>
            <a:srgbClr val="1B1B27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729" y="3981212"/>
            <a:ext cx="183833" cy="22979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099334" y="4436626"/>
            <a:ext cx="3226713" cy="212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 err="1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Partizipation</a:t>
            </a:r>
            <a:r>
              <a:rPr lang="en-US" sz="1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und </a:t>
            </a:r>
            <a:r>
              <a:rPr lang="en-US" sz="1300" b="1" dirty="0" err="1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Inklusion</a:t>
            </a:r>
            <a:r>
              <a:rPr lang="en-US" sz="1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1300" b="1" dirty="0" err="1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fördern</a:t>
            </a:r>
            <a:endParaRPr lang="en-US" sz="1300" dirty="0"/>
          </a:p>
        </p:txBody>
      </p:sp>
      <p:sp>
        <p:nvSpPr>
          <p:cNvPr id="18" name="Text 12"/>
          <p:cNvSpPr/>
          <p:nvPr/>
        </p:nvSpPr>
        <p:spPr>
          <a:xfrm>
            <a:off x="6099334" y="4731068"/>
            <a:ext cx="3754755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Anreize und Anerkennungsmechanismen schaffen, um langfristige Beteiligung von akademischem und administrativem Personal </a:t>
            </a:r>
            <a:r>
              <a:rPr lang="en-US" sz="10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sowie</a:t>
            </a:r>
            <a:r>
              <a:rPr lang="en-US" sz="10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0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Studierenden</a:t>
            </a:r>
            <a:r>
              <a:rPr lang="en-US" sz="10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05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zu</a:t>
            </a:r>
            <a:r>
              <a:rPr lang="en-US" sz="10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sichern.</a:t>
            </a:r>
            <a:endParaRPr lang="en-US" sz="1050" dirty="0"/>
          </a:p>
        </p:txBody>
      </p:sp>
      <p:sp>
        <p:nvSpPr>
          <p:cNvPr id="19" name="Shape 13"/>
          <p:cNvSpPr/>
          <p:nvPr/>
        </p:nvSpPr>
        <p:spPr>
          <a:xfrm>
            <a:off x="10190678" y="5657136"/>
            <a:ext cx="4027170" cy="1765340"/>
          </a:xfrm>
          <a:prstGeom prst="roundRect">
            <a:avLst>
              <a:gd name="adj" fmla="val 1157"/>
            </a:avLst>
          </a:prstGeom>
          <a:solidFill>
            <a:srgbClr val="F2EEEE"/>
          </a:solidFill>
          <a:ln/>
        </p:spPr>
      </p:sp>
      <p:sp>
        <p:nvSpPr>
          <p:cNvPr id="20" name="Shape 14"/>
          <p:cNvSpPr/>
          <p:nvPr/>
        </p:nvSpPr>
        <p:spPr>
          <a:xfrm>
            <a:off x="10326885" y="5793344"/>
            <a:ext cx="408623" cy="408623"/>
          </a:xfrm>
          <a:prstGeom prst="roundRect">
            <a:avLst>
              <a:gd name="adj" fmla="val 22375357"/>
            </a:avLst>
          </a:prstGeom>
          <a:solidFill>
            <a:srgbClr val="1B1B27"/>
          </a:solidFill>
          <a:ln/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9280" y="5882760"/>
            <a:ext cx="183833" cy="229791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10326885" y="6338174"/>
            <a:ext cx="3400068" cy="212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Qualitätssicherung über Grenzen hinweg</a:t>
            </a:r>
            <a:endParaRPr lang="en-US" sz="1300" dirty="0"/>
          </a:p>
        </p:txBody>
      </p:sp>
      <p:sp>
        <p:nvSpPr>
          <p:cNvPr id="23" name="Text 16"/>
          <p:cNvSpPr/>
          <p:nvPr/>
        </p:nvSpPr>
        <p:spPr>
          <a:xfrm>
            <a:off x="10326885" y="6578323"/>
            <a:ext cx="3754755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de-DE" sz="1050" dirty="0">
                <a:latin typeface="Inter "/>
              </a:rPr>
              <a:t>Harmonisierung von Lehr- und Verwaltungsprozessen, Anerkennung von Studienleistungen, Lernzielen und Prüfungsanforderungen über Partnerinstitutionen hinweg </a:t>
            </a:r>
            <a:r>
              <a:rPr lang="en-US" sz="1050" dirty="0">
                <a:solidFill>
                  <a:srgbClr val="3C3939"/>
                </a:solidFill>
                <a:latin typeface="Inter "/>
                <a:ea typeface="Inter" pitchFamily="34" charset="-122"/>
                <a:cs typeface="Inter" pitchFamily="34" charset="-120"/>
              </a:rPr>
              <a:t>und standardisierte digitale Tools nutzen.</a:t>
            </a:r>
            <a:endParaRPr lang="en-US" sz="1050" dirty="0">
              <a:latin typeface="Inter "/>
            </a:endParaRPr>
          </a:p>
        </p:txBody>
      </p:sp>
      <p:sp>
        <p:nvSpPr>
          <p:cNvPr id="24" name="Shape 17"/>
          <p:cNvSpPr/>
          <p:nvPr/>
        </p:nvSpPr>
        <p:spPr>
          <a:xfrm>
            <a:off x="5963126" y="5657136"/>
            <a:ext cx="4027170" cy="1765340"/>
          </a:xfrm>
          <a:prstGeom prst="roundRect">
            <a:avLst>
              <a:gd name="adj" fmla="val 1157"/>
            </a:avLst>
          </a:prstGeom>
          <a:solidFill>
            <a:srgbClr val="F2EEEE"/>
          </a:solidFill>
          <a:ln/>
        </p:spPr>
      </p:sp>
      <p:sp>
        <p:nvSpPr>
          <p:cNvPr id="25" name="Shape 18"/>
          <p:cNvSpPr/>
          <p:nvPr/>
        </p:nvSpPr>
        <p:spPr>
          <a:xfrm>
            <a:off x="6099334" y="5793343"/>
            <a:ext cx="408623" cy="408623"/>
          </a:xfrm>
          <a:prstGeom prst="roundRect">
            <a:avLst>
              <a:gd name="adj" fmla="val 22375357"/>
            </a:avLst>
          </a:prstGeom>
          <a:solidFill>
            <a:srgbClr val="1B1B27"/>
          </a:solidFill>
          <a:ln/>
        </p:spPr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1729" y="5882759"/>
            <a:ext cx="183833" cy="229791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6099334" y="6338173"/>
            <a:ext cx="2143720" cy="212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Finanzielle Nachhaltigkeit</a:t>
            </a:r>
            <a:endParaRPr lang="en-US" sz="1300" dirty="0"/>
          </a:p>
        </p:txBody>
      </p:sp>
      <p:sp>
        <p:nvSpPr>
          <p:cNvPr id="28" name="Text 20"/>
          <p:cNvSpPr/>
          <p:nvPr/>
        </p:nvSpPr>
        <p:spPr>
          <a:xfrm>
            <a:off x="6099334" y="6632615"/>
            <a:ext cx="3754755" cy="435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Langfristige Finanzierungsstrategien entwickeln, die über kurzfristige Fördermittel hinausgehen.</a:t>
            </a:r>
            <a:endParaRPr lang="en-US" sz="1050" dirty="0"/>
          </a:p>
        </p:txBody>
      </p:sp>
      <p:sp>
        <p:nvSpPr>
          <p:cNvPr id="29" name="Shape 21"/>
          <p:cNvSpPr/>
          <p:nvPr/>
        </p:nvSpPr>
        <p:spPr>
          <a:xfrm>
            <a:off x="10126504" y="1624251"/>
            <a:ext cx="4027170" cy="1981557"/>
          </a:xfrm>
          <a:prstGeom prst="roundRect">
            <a:avLst>
              <a:gd name="adj" fmla="val 1157"/>
            </a:avLst>
          </a:prstGeom>
          <a:solidFill>
            <a:srgbClr val="F2EEEE"/>
          </a:solidFill>
          <a:ln/>
        </p:spPr>
      </p:sp>
      <p:sp>
        <p:nvSpPr>
          <p:cNvPr id="30" name="Shape 22"/>
          <p:cNvSpPr/>
          <p:nvPr/>
        </p:nvSpPr>
        <p:spPr>
          <a:xfrm>
            <a:off x="10190678" y="1794127"/>
            <a:ext cx="408623" cy="408623"/>
          </a:xfrm>
          <a:prstGeom prst="roundRect">
            <a:avLst>
              <a:gd name="adj" fmla="val 22375357"/>
            </a:avLst>
          </a:prstGeom>
          <a:solidFill>
            <a:srgbClr val="1B1B27"/>
          </a:solidFill>
          <a:ln/>
        </p:spPr>
      </p:sp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3073" y="1883543"/>
            <a:ext cx="183833" cy="229791"/>
          </a:xfrm>
          <a:prstGeom prst="rect">
            <a:avLst/>
          </a:prstGeom>
        </p:spPr>
      </p:pic>
      <p:sp>
        <p:nvSpPr>
          <p:cNvPr id="32" name="Text 23"/>
          <p:cNvSpPr/>
          <p:nvPr/>
        </p:nvSpPr>
        <p:spPr>
          <a:xfrm>
            <a:off x="10190678" y="2338957"/>
            <a:ext cx="3640812" cy="212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Interne </a:t>
            </a:r>
            <a:r>
              <a:rPr lang="en-US" sz="1300" b="1" dirty="0" err="1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Abstimmungsprozesse</a:t>
            </a:r>
            <a:r>
              <a:rPr lang="en-US" sz="1300" b="1" dirty="0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1300" b="1" dirty="0" err="1">
                <a:solidFill>
                  <a:srgbClr val="3C3939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optimieren</a:t>
            </a:r>
            <a:endParaRPr lang="en-US" sz="1300" dirty="0"/>
          </a:p>
        </p:txBody>
      </p:sp>
      <p:sp>
        <p:nvSpPr>
          <p:cNvPr id="33" name="Text 24"/>
          <p:cNvSpPr/>
          <p:nvPr/>
        </p:nvSpPr>
        <p:spPr>
          <a:xfrm>
            <a:off x="10406776" y="2647882"/>
            <a:ext cx="3754755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007192D-F275-4587-A06D-3E7B6722BF61}"/>
              </a:ext>
            </a:extLst>
          </p:cNvPr>
          <p:cNvSpPr txBox="1"/>
          <p:nvPr/>
        </p:nvSpPr>
        <p:spPr>
          <a:xfrm>
            <a:off x="10134361" y="2604859"/>
            <a:ext cx="3818930" cy="94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050" dirty="0">
                <a:latin typeface="Inter "/>
              </a:rPr>
              <a:t>Taskforces oder Koordinationsgruppen für Allianz-relevante Entscheidungen etablieren.</a:t>
            </a:r>
            <a:br>
              <a:rPr lang="de-DE" sz="1050" dirty="0">
                <a:latin typeface="Inter "/>
              </a:rPr>
            </a:br>
            <a:r>
              <a:rPr lang="de-DE" sz="1050" dirty="0">
                <a:latin typeface="Inter "/>
              </a:rPr>
              <a:t>Standardisierte Workflows und Checklisten einführen, um Allianz-Beschlüsse schnell umzusetzen.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38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1B1B2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Literaturverzeichnis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610910" y="186374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Brunsson, N. and Ahrne, G., 2005. </a:t>
            </a:r>
            <a:r>
              <a:rPr lang="en-US" sz="1400" i="1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Organization and governance in the Scandinavian model</a:t>
            </a: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Scandinavian Journal of Management, 21(3), pp.251–274.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10910" y="230594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CHARM-EU Educational Project, 2022. </a:t>
            </a:r>
            <a:r>
              <a:rPr lang="en-US" sz="1400" i="1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White Paper on the Governance of European Universities: The Case of CHARM-EU</a:t>
            </a: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(Deliverable D2.6). CHARM-EU.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10910" y="295295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Craciun, D., Kaiser, F., Kottmann, A. and Van der Meulen, B., 2023. </a:t>
            </a:r>
            <a:r>
              <a:rPr lang="en-US" sz="1400" i="1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European Universities Initiative: First lessons, main challenges and perspectives</a:t>
            </a: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European Parliament.</a:t>
            </a:r>
          </a:p>
          <a:p>
            <a:pPr algn="l">
              <a:lnSpc>
                <a:spcPts val="2850"/>
              </a:lnSpc>
              <a:buSzPct val="100000"/>
            </a:pP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4. </a:t>
            </a:r>
          </a:p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endParaRPr lang="en-US" sz="1400" dirty="0">
              <a:solidFill>
                <a:srgbClr val="3C3939"/>
              </a:solidFill>
              <a:latin typeface="Inter" pitchFamily="34" charset="0"/>
              <a:ea typeface="Inter" pitchFamily="34" charset="-122"/>
            </a:endParaRPr>
          </a:p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610910" y="455083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AutoNum type="arabicPeriod" startAt="5"/>
            </a:pP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European Commission, 2025. </a:t>
            </a:r>
            <a:r>
              <a:rPr lang="en-US" sz="1400" i="1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Report on the outcomes and transformational potential of the European Universities   initiative</a:t>
            </a: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Publications Office of the European Union.</a:t>
            </a:r>
          </a:p>
          <a:p>
            <a:pPr marL="342900" indent="-342900" algn="l">
              <a:lnSpc>
                <a:spcPts val="2850"/>
              </a:lnSpc>
              <a:buSzPct val="100000"/>
              <a:buAutoNum type="arabicPeriod" startAt="5"/>
            </a:pPr>
            <a:r>
              <a:rPr lang="en-US" sz="1400" dirty="0">
                <a:latin typeface="Inter" panose="020B0604020202020204" charset="0"/>
                <a:ea typeface="Inter" panose="020B0604020202020204" charset="0"/>
              </a:rPr>
              <a:t>European University Association, 2021. </a:t>
            </a:r>
            <a:r>
              <a:rPr lang="en-US" sz="1400" i="1" dirty="0">
                <a:latin typeface="Inter" panose="020B0604020202020204" charset="0"/>
                <a:ea typeface="Inter" panose="020B0604020202020204" charset="0"/>
              </a:rPr>
              <a:t>The governance models of the European University Alliances</a:t>
            </a:r>
            <a:r>
              <a:rPr lang="en-US" sz="1400" dirty="0">
                <a:latin typeface="Inter" panose="020B0604020202020204" charset="0"/>
                <a:ea typeface="Inter" panose="020B0604020202020204" charset="0"/>
              </a:rPr>
              <a:t>. Available at: </a:t>
            </a:r>
            <a:r>
              <a:rPr lang="en-US" sz="1400" dirty="0">
                <a:latin typeface="Inter" panose="020B0604020202020204" charset="0"/>
                <a:ea typeface="Inter" panose="020B0604020202020204" charset="0"/>
                <a:hlinkClick r:id="rId3"/>
              </a:rPr>
              <a:t>https://www.eua.eu/publications/briefings/evolving-models-of-university-governance.htm</a:t>
            </a:r>
            <a:endParaRPr lang="en-US" sz="1400" dirty="0">
              <a:solidFill>
                <a:srgbClr val="3C3939"/>
              </a:solidFill>
              <a:latin typeface="Inter" panose="020B0604020202020204" charset="0"/>
              <a:ea typeface="Inter" panose="020B0604020202020204" charset="0"/>
              <a:cs typeface="Inter" pitchFamily="34" charset="-120"/>
            </a:endParaRPr>
          </a:p>
          <a:p>
            <a:pPr marL="342900" indent="-342900" algn="l">
              <a:lnSpc>
                <a:spcPts val="2850"/>
              </a:lnSpc>
              <a:buSzPct val="100000"/>
              <a:buAutoNum type="arabicPeriod" startAt="5"/>
            </a:pP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271697" y="606510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000" algn="l">
              <a:lnSpc>
                <a:spcPts val="2850"/>
              </a:lnSpc>
              <a:buSzPct val="100000"/>
              <a:tabLst>
                <a:tab pos="722313" algn="l"/>
              </a:tabLst>
            </a:pP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   </a:t>
            </a:r>
            <a:r>
              <a:rPr lang="en-US" sz="140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Maassen</a:t>
            </a: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P., Stensaker, B. and Rosso, A., 2022. The European university alliances—an examination of organizational 	potentials and perils. 	</a:t>
            </a:r>
            <a:r>
              <a:rPr lang="en-US" sz="1400" i="1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Higher Education</a:t>
            </a: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86(4), pp.953–968.</a:t>
            </a:r>
          </a:p>
          <a:p>
            <a:pPr marL="341313" indent="-342000" algn="l">
              <a:lnSpc>
                <a:spcPts val="2850"/>
              </a:lnSpc>
              <a:buSzPct val="100000"/>
              <a:tabLst>
                <a:tab pos="722313" algn="l"/>
              </a:tabLst>
            </a:pP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</a:rPr>
              <a:t>	8. 	Van </a:t>
            </a:r>
            <a:r>
              <a:rPr lang="en-US" sz="140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</a:rPr>
              <a:t>Herreweghe</a:t>
            </a: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</a:rPr>
              <a:t>, M. and </a:t>
            </a:r>
            <a:r>
              <a:rPr lang="en-US" sz="1400" dirty="0" err="1">
                <a:solidFill>
                  <a:srgbClr val="3C3939"/>
                </a:solidFill>
                <a:latin typeface="Inter" pitchFamily="34" charset="0"/>
                <a:ea typeface="Inter" pitchFamily="34" charset="-122"/>
              </a:rPr>
              <a:t>Darquennes</a:t>
            </a: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</a:rPr>
              <a:t>, J., 2024. European University Alliances: Drivers of Change and Innovation in 	Higher Education – 	Summary, Conclusions and Recommendations. VLIR. Available at: </a:t>
            </a: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  <a:hlinkClick r:id="rId4"/>
              </a:rPr>
              <a:t>https://vlir.be/wp-</a:t>
            </a:r>
            <a:r>
              <a:rPr lang="en-US" sz="1400" dirty="0">
                <a:solidFill>
                  <a:srgbClr val="3C3939"/>
                </a:solidFill>
                <a:latin typeface="Inter" pitchFamily="34" charset="0"/>
                <a:ea typeface="Inter" pitchFamily="34" charset="-122"/>
              </a:rPr>
              <a:t>	content/uploads/2024/07/European-University-	Alliances-Drivers-of-Change-and-Innovation-in-Higher-Education-	Summary-Conclusions-and-Recommendations.pdf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610910" y="606510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E1E5A1-EE3F-43F8-BCAB-E72F3646A899}"/>
              </a:ext>
            </a:extLst>
          </p:cNvPr>
          <p:cNvSpPr txBox="1"/>
          <p:nvPr/>
        </p:nvSpPr>
        <p:spPr>
          <a:xfrm>
            <a:off x="864129" y="3678762"/>
            <a:ext cx="13042821" cy="78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</a:pPr>
            <a:r>
              <a:rPr lang="en-US" sz="1400" dirty="0">
                <a:latin typeface="Inter "/>
              </a:rPr>
              <a:t>Council of the European Union, 2022. </a:t>
            </a:r>
            <a:r>
              <a:rPr lang="en-US" sz="1400" i="1" dirty="0">
                <a:latin typeface="Inter "/>
              </a:rPr>
              <a:t>Recommendation of the Council on facilitating effective European higher education cooperation </a:t>
            </a:r>
            <a:r>
              <a:rPr lang="en-US" sz="1400" dirty="0">
                <a:latin typeface="Inter "/>
              </a:rPr>
              <a:t>(2022/C 160/01). Official Journal of the European Union. Available at: https://eur-lex.europa.eu/legal-content/EN/TXT/?uri=CELEX:32022H0602</a:t>
            </a:r>
            <a:endParaRPr lang="de-DE" sz="1400" dirty="0">
              <a:latin typeface="Inter 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Microsoft Office PowerPoint</Application>
  <PresentationFormat>Benutzerdefiniert</PresentationFormat>
  <Paragraphs>142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Calibri</vt:lpstr>
      <vt:lpstr>Symbol</vt:lpstr>
      <vt:lpstr>Inter</vt:lpstr>
      <vt:lpstr>Inter Bold</vt:lpstr>
      <vt:lpstr>Times New Roman</vt:lpstr>
      <vt:lpstr>Inter </vt:lpstr>
      <vt:lpstr>Inter Light</vt:lpstr>
      <vt:lpstr>Georgia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lastModifiedBy>Wagner, Nora</cp:lastModifiedBy>
  <cp:revision>21</cp:revision>
  <dcterms:created xsi:type="dcterms:W3CDTF">2025-09-25T07:52:04Z</dcterms:created>
  <dcterms:modified xsi:type="dcterms:W3CDTF">2025-09-26T07:28:24Z</dcterms:modified>
</cp:coreProperties>
</file>