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4" r:id="rId2"/>
    <p:sldId id="2728" r:id="rId3"/>
    <p:sldId id="2729" r:id="rId4"/>
    <p:sldId id="2715" r:id="rId5"/>
    <p:sldId id="2714" r:id="rId6"/>
    <p:sldId id="2716" r:id="rId7"/>
    <p:sldId id="2723" r:id="rId8"/>
    <p:sldId id="2713" r:id="rId9"/>
    <p:sldId id="2704" r:id="rId10"/>
    <p:sldId id="2709" r:id="rId11"/>
    <p:sldId id="2724" r:id="rId12"/>
    <p:sldId id="2717" r:id="rId13"/>
    <p:sldId id="2718" r:id="rId14"/>
    <p:sldId id="2719" r:id="rId15"/>
    <p:sldId id="2720" r:id="rId16"/>
    <p:sldId id="2721" r:id="rId17"/>
    <p:sldId id="2726" r:id="rId18"/>
    <p:sldId id="2722" r:id="rId19"/>
    <p:sldId id="2727" r:id="rId20"/>
    <p:sldId id="2730" r:id="rId21"/>
    <p:sldId id="301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BC2E3A"/>
    <a:srgbClr val="1BC6CA"/>
    <a:srgbClr val="D04C09"/>
    <a:srgbClr val="D5102F"/>
    <a:srgbClr val="EE929A"/>
    <a:srgbClr val="1C346B"/>
    <a:srgbClr val="8581B3"/>
    <a:srgbClr val="F49F98"/>
    <a:srgbClr val="D45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05" autoAdjust="0"/>
    <p:restoredTop sz="79297" autoAdjust="0"/>
  </p:normalViewPr>
  <p:slideViewPr>
    <p:cSldViewPr snapToGrid="0">
      <p:cViewPr>
        <p:scale>
          <a:sx n="70" d="100"/>
          <a:sy n="70" d="100"/>
        </p:scale>
        <p:origin x="21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C5E827F-AFFB-4521-937A-4A6CC48BEF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BD6053-A03A-44A9-A252-2AE4141F3C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AE3F3-D9BC-4026-9AA0-5E733025F96D}" type="datetimeFigureOut">
              <a:rPr lang="de-DE" smtClean="0"/>
              <a:t>25.09.2025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DA3799-5E67-47F8-B416-6B830744DC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1DC965-793F-40A9-8DDB-C2597918B9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CE5A8-732E-4637-BF68-72F2A90CC8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451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A1EF9-338E-4566-BAB4-3E8ADC30C037}" type="datetimeFigureOut">
              <a:rPr lang="de-DE" smtClean="0"/>
              <a:t>25.09.2025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D628D-FC62-4541-A05E-E95D41248AA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44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702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„Viele Beschaffungsvorgänge sind zeitkritisch und gleichzeitig sehr komplex.“</a:t>
            </a:r>
          </a:p>
          <a:p>
            <a:r>
              <a:rPr lang="de-DE" dirty="0"/>
              <a:t>„Wir haben Beispiele gehört: selbst Schülerspezialverkehre oder IT-Dienste müssen durch langwierige, fehleranfällige Verfahren laufen.“</a:t>
            </a:r>
          </a:p>
          <a:p>
            <a:r>
              <a:rPr lang="de-DE" dirty="0"/>
              <a:t>„Das erzeugt hohen Druck bei allen Beteiligten.“</a:t>
            </a:r>
          </a:p>
          <a:p>
            <a:r>
              <a:rPr lang="de-DE" dirty="0"/>
              <a:t>„Ein Ansatz ist ein </a:t>
            </a:r>
            <a:r>
              <a:rPr lang="de-DE" b="1" dirty="0"/>
              <a:t>Deadline- und Screening-Tool</a:t>
            </a:r>
            <a:r>
              <a:rPr lang="de-DE" dirty="0"/>
              <a:t>, das frühzeitig auf Fristen hinweist und so Zeitdruck entschärft.“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093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„Die Kompetenzlage ist in vielen Verwaltungen heterogen.“</a:t>
            </a:r>
          </a:p>
          <a:p>
            <a:r>
              <a:rPr lang="de-DE" dirty="0"/>
              <a:t>„Manche Stellen verfügen über erfahrene Teams, andere haben wenig Know-how, was zu ständigen Korrekturen führt.“</a:t>
            </a:r>
          </a:p>
          <a:p>
            <a:r>
              <a:rPr lang="de-DE" dirty="0"/>
              <a:t>„Auch die starke Dezentralität – kommunal, regional, national – verhindert den Austausch von Best Practices.“</a:t>
            </a:r>
          </a:p>
          <a:p>
            <a:r>
              <a:rPr lang="de-DE" dirty="0"/>
              <a:t>„Daher schlagen wir </a:t>
            </a:r>
            <a:r>
              <a:rPr lang="de-DE" b="1" dirty="0" err="1"/>
              <a:t>Guided</a:t>
            </a:r>
            <a:r>
              <a:rPr lang="de-DE" b="1" dirty="0"/>
              <a:t> </a:t>
            </a:r>
            <a:r>
              <a:rPr lang="de-DE" b="1" dirty="0" err="1"/>
              <a:t>workflows</a:t>
            </a:r>
            <a:r>
              <a:rPr lang="de-DE" b="1" dirty="0"/>
              <a:t> und eine Best-Practice-Repository</a:t>
            </a:r>
            <a:r>
              <a:rPr lang="de-DE" dirty="0"/>
              <a:t> vor, die Wissen bündeln und Qualität sichern.“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115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„Ein wiederkehrendes Problem ist der Zugang zum Markt.“</a:t>
            </a:r>
          </a:p>
          <a:p>
            <a:r>
              <a:rPr lang="de-DE" dirty="0"/>
              <a:t>„Marktforschung vorab findet selten statt – meist aus Zeitgründen oder wegen mangelnder Marktkenntnis.“</a:t>
            </a:r>
          </a:p>
          <a:p>
            <a:r>
              <a:rPr lang="de-DE" dirty="0"/>
              <a:t>„Das führt dazu, dass große Anbieter dominieren, während Start-ups kaum eine Chance haben, da sie schlicht nicht bekannt sind.“</a:t>
            </a:r>
          </a:p>
          <a:p>
            <a:r>
              <a:rPr lang="de-DE" dirty="0"/>
              <a:t>„Abhilfe könnte ein </a:t>
            </a:r>
            <a:r>
              <a:rPr lang="de-DE" b="1" dirty="0"/>
              <a:t>Market </a:t>
            </a:r>
            <a:r>
              <a:rPr lang="de-DE" b="1" dirty="0" err="1"/>
              <a:t>navigator</a:t>
            </a:r>
            <a:r>
              <a:rPr lang="de-DE" b="1" dirty="0"/>
              <a:t> oder </a:t>
            </a:r>
            <a:r>
              <a:rPr lang="de-DE" b="1" dirty="0" err="1"/>
              <a:t>Matchmaker</a:t>
            </a:r>
            <a:r>
              <a:rPr lang="de-DE" dirty="0"/>
              <a:t> schaffen, der Anbieter und Nachfrager automatisiert zusammenführt und Diversität stärkt.“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445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„Technische Lock-in-Effekte sind ebenfalls ein großes Thema.“</a:t>
            </a:r>
          </a:p>
          <a:p>
            <a:r>
              <a:rPr lang="de-DE" dirty="0"/>
              <a:t>„Viele Systeme arbeiten mit proprietären Schnittstellen, die weder interoperabel sind noch sich leicht anpassen lassen.“</a:t>
            </a:r>
          </a:p>
          <a:p>
            <a:r>
              <a:rPr lang="de-DE" dirty="0"/>
              <a:t>„Das führt nicht nur zu Abhängigkeiten, sondern auch zu zusätzlichen Schulungsaufwänden bei Systemwechseln.“</a:t>
            </a:r>
          </a:p>
          <a:p>
            <a:r>
              <a:rPr lang="de-DE" dirty="0"/>
              <a:t>„Unsere Lösungsidee: </a:t>
            </a:r>
            <a:r>
              <a:rPr lang="de-DE" b="1" dirty="0"/>
              <a:t>Offene Schnittstellen über APIs</a:t>
            </a:r>
            <a:r>
              <a:rPr lang="de-DE" dirty="0"/>
              <a:t>, um Flexibilität und Integration zu ermöglichen.“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69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„Schließlich spielt auch die Benutzerfreundlichkeit eine entscheidende Rolle.“</a:t>
            </a:r>
          </a:p>
          <a:p>
            <a:r>
              <a:rPr lang="de-DE" dirty="0"/>
              <a:t>„Aktuell werden häufig komplexe Matrizen genutzt, die sowohl für Vergabestellen als auch für Bieter schwer zu handhaben sind.“</a:t>
            </a:r>
          </a:p>
          <a:p>
            <a:r>
              <a:rPr lang="de-DE" dirty="0"/>
              <a:t>„Die Folge: Hoher Aufwand, Fehleranfälligkeit und unnötige Zugangshürden.“</a:t>
            </a:r>
          </a:p>
          <a:p>
            <a:r>
              <a:rPr lang="de-DE" dirty="0"/>
              <a:t>„Hier bietet sich eine </a:t>
            </a:r>
            <a:r>
              <a:rPr lang="de-DE" b="1" dirty="0"/>
              <a:t>standardisierte Oberfläche</a:t>
            </a:r>
            <a:r>
              <a:rPr lang="de-DE" dirty="0"/>
              <a:t> an, die verschiedene Scoring-Modi – einfach und fortgeschritten – integriert.“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834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„Ein wichtiger Aspekt im Beschaffungsprozess ist die Fragmentierung der Portallandschaft.“</a:t>
            </a:r>
          </a:p>
          <a:p>
            <a:r>
              <a:rPr lang="de-DE" dirty="0"/>
              <a:t>„Wir unterscheiden zwischen </a:t>
            </a:r>
            <a:r>
              <a:rPr lang="de-DE" b="1" dirty="0"/>
              <a:t>Bekanntmachungsportalen</a:t>
            </a:r>
            <a:r>
              <a:rPr lang="de-DE" dirty="0"/>
              <a:t>, die vor allem Ausschreibungen veröffentlichen, und </a:t>
            </a:r>
            <a:r>
              <a:rPr lang="de-DE" b="1" dirty="0"/>
              <a:t>Vergabeportalen</a:t>
            </a:r>
            <a:r>
              <a:rPr lang="de-DE" dirty="0"/>
              <a:t>, über die der eigentliche Vergabeprozess abgewickelt wird.“</a:t>
            </a:r>
          </a:p>
          <a:p>
            <a:r>
              <a:rPr lang="de-DE" dirty="0"/>
              <a:t>„Für Bieter bedeutet das oft, auf mehreren Plattformen parallel aktiv sein zu müssen, was zusätzlichen Aufwand schafft.“</a:t>
            </a:r>
          </a:p>
          <a:p>
            <a:r>
              <a:rPr lang="de-DE" dirty="0"/>
              <a:t>„Für die Verwaltung entstehen dadurch Medienbrüche und doppelte Pflege.“</a:t>
            </a:r>
          </a:p>
          <a:p>
            <a:r>
              <a:rPr lang="de-DE" dirty="0"/>
              <a:t>„Das zeigt: Es fehlt eine einheitliche, durchgängige digitale Infrastruktur.“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233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„Öffentliche Beschaffung ist kein linearer, sondern ein </a:t>
            </a:r>
            <a:r>
              <a:rPr lang="de-DE" b="1" dirty="0"/>
              <a:t>komplexer Zyklus</a:t>
            </a:r>
            <a:r>
              <a:rPr lang="de-DE" dirty="0"/>
              <a:t>.“</a:t>
            </a:r>
          </a:p>
          <a:p>
            <a:r>
              <a:rPr lang="de-DE" dirty="0"/>
              <a:t>„Auf der einen Seite stehen die </a:t>
            </a:r>
            <a:r>
              <a:rPr lang="de-DE" b="1" dirty="0"/>
              <a:t>politischen Leitlinien</a:t>
            </a:r>
            <a:r>
              <a:rPr lang="de-DE" dirty="0"/>
              <a:t> und rechtlichen Rahmenbedingungen – von EU-Recht bis zu nationalen Vorschriften.“</a:t>
            </a:r>
          </a:p>
          <a:p>
            <a:r>
              <a:rPr lang="de-DE" dirty="0"/>
              <a:t>„Dazu kommen die </a:t>
            </a:r>
            <a:r>
              <a:rPr lang="de-DE" b="1" dirty="0"/>
              <a:t>Budgetprozesse</a:t>
            </a:r>
            <a:r>
              <a:rPr lang="de-DE" dirty="0"/>
              <a:t>: Mittel müssen bewilligt, priorisiert und auf unterschiedlichen Ebenen koordiniert werden.“</a:t>
            </a:r>
          </a:p>
          <a:p>
            <a:r>
              <a:rPr lang="de-DE" dirty="0"/>
              <a:t>„Ein weiteres Spannungsfeld ist die </a:t>
            </a:r>
            <a:r>
              <a:rPr lang="de-DE" b="1" dirty="0"/>
              <a:t>strategische Beschaffung</a:t>
            </a:r>
            <a:r>
              <a:rPr lang="de-DE" dirty="0"/>
              <a:t>: Neben den formalen Vorgaben sollen auch Ziele wie Nachhaltigkeit, Resilienz oder digitale Souveränität berücksichtigt werden.“</a:t>
            </a:r>
          </a:p>
          <a:p>
            <a:r>
              <a:rPr lang="de-DE" dirty="0"/>
              <a:t>„All das führt zu einem </a:t>
            </a:r>
            <a:r>
              <a:rPr lang="de-DE" b="1" dirty="0"/>
              <a:t>Mehrebenen-</a:t>
            </a:r>
            <a:r>
              <a:rPr lang="de-DE" b="1" dirty="0" err="1"/>
              <a:t>Governance</a:t>
            </a:r>
            <a:r>
              <a:rPr lang="de-DE" b="1" dirty="0"/>
              <a:t>-System</a:t>
            </a:r>
            <a:r>
              <a:rPr lang="de-DE" dirty="0"/>
              <a:t>, in dem Akteure auf EU-, Bundes-, Landes- und Kommunalebene ineinandergreifen müssen.“</a:t>
            </a:r>
          </a:p>
          <a:p>
            <a:r>
              <a:rPr lang="de-DE" dirty="0"/>
              <a:t>„Damit wird klar: Beschaffung ist nicht nur ein technischer Prozess, sondern ein </a:t>
            </a:r>
            <a:r>
              <a:rPr lang="de-DE" b="1" dirty="0"/>
              <a:t>hochgradig politisch regulierter Steuerungsmechanismus</a:t>
            </a:r>
            <a:r>
              <a:rPr lang="de-DE" dirty="0"/>
              <a:t>.“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966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93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 Science in IS targets </a:t>
            </a:r>
            <a:r>
              <a:rPr lang="en-US" b="1" dirty="0"/>
              <a:t>actionable artifacts</a:t>
            </a:r>
            <a:r>
              <a:rPr lang="en-US" dirty="0"/>
              <a:t> that are both useful and theoretically sound. Use </a:t>
            </a:r>
            <a:r>
              <a:rPr lang="en-US" b="1" dirty="0"/>
              <a:t>DSRM</a:t>
            </a:r>
            <a:r>
              <a:rPr lang="en-US" dirty="0"/>
              <a:t> to structure the work from problem to evaluation. Show how your artifact advances </a:t>
            </a:r>
            <a:r>
              <a:rPr lang="en-US" b="1" dirty="0"/>
              <a:t>design knowledge</a:t>
            </a:r>
            <a:r>
              <a:rPr lang="en-US" dirty="0"/>
              <a:t> (e.g., reusable principles) and demonstrate utility with </a:t>
            </a:r>
            <a:r>
              <a:rPr lang="en-US" b="1" dirty="0"/>
              <a:t>contextual KPIs</a:t>
            </a:r>
            <a:r>
              <a:rPr lang="en-US" dirty="0"/>
              <a:t>. </a:t>
            </a:r>
            <a:br>
              <a:rPr lang="en-US" dirty="0"/>
            </a:br>
            <a:r>
              <a:rPr lang="de-DE" dirty="0"/>
              <a:t>„Für unsere Forschung nutzen wir </a:t>
            </a:r>
            <a:r>
              <a:rPr lang="de-DE" b="1" dirty="0"/>
              <a:t>Design Science</a:t>
            </a:r>
            <a:r>
              <a:rPr lang="de-DE" dirty="0"/>
              <a:t> als methodischen Rahmen.“</a:t>
            </a:r>
          </a:p>
          <a:p>
            <a:r>
              <a:rPr lang="de-DE" dirty="0"/>
              <a:t>„Das Grundprinzip: Wir entwickeln Artefakte – also Modelle, Methoden oder Systeme – die auf reale Praxisprobleme reagieren.“</a:t>
            </a:r>
          </a:p>
          <a:p>
            <a:r>
              <a:rPr lang="de-DE" dirty="0"/>
              <a:t>„Dabei gilt ein </a:t>
            </a:r>
            <a:r>
              <a:rPr lang="de-DE" b="1" dirty="0"/>
              <a:t>doppelter Auftrag</a:t>
            </a:r>
            <a:r>
              <a:rPr lang="de-DE" dirty="0"/>
              <a:t>: Wir müssen sowohl den praktischen Nutzen sicherstellen, als auch wissenschaftliche Strenge gewährleisten.“</a:t>
            </a:r>
          </a:p>
          <a:p>
            <a:r>
              <a:rPr lang="de-DE" dirty="0"/>
              <a:t>„Die sechs Schritte des DSRM-Prozesses strukturieren unser Vorgehen: Problem identifizieren, Ziele ableiten, Artefakt designen, demonstrieren, evaluieren, kommunizieren.“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952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prisma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360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„Eine zentrale Herausforderung ist die neutrale Formulierung von Leistungsbeschreibungen.“</a:t>
            </a:r>
          </a:p>
          <a:p>
            <a:r>
              <a:rPr lang="de-DE" dirty="0"/>
              <a:t>„Statt bedarfsorientiert in Kriterien und Funktionen zu denken, werden häufig konkrete Produkte genannt – zum Beispiel Windows als Betriebssystem oder bestimmte Hardware.“</a:t>
            </a:r>
          </a:p>
          <a:p>
            <a:r>
              <a:rPr lang="de-DE" dirty="0"/>
              <a:t>„Solche Produktnennungen widersprechen eigentlich den rechtlichen Vorgaben und führen zu Wettbewerbsverzerrungen.“</a:t>
            </a:r>
          </a:p>
          <a:p>
            <a:r>
              <a:rPr lang="de-DE" dirty="0"/>
              <a:t>„Daraus leiten wir die Anforderung nach einem </a:t>
            </a:r>
            <a:r>
              <a:rPr lang="de-DE" b="1" dirty="0" err="1"/>
              <a:t>Product</a:t>
            </a:r>
            <a:r>
              <a:rPr lang="de-DE" b="1" dirty="0"/>
              <a:t> </a:t>
            </a:r>
            <a:r>
              <a:rPr lang="de-DE" b="1" dirty="0" err="1"/>
              <a:t>mandate</a:t>
            </a:r>
            <a:r>
              <a:rPr lang="de-DE" b="1" dirty="0"/>
              <a:t> </a:t>
            </a:r>
            <a:r>
              <a:rPr lang="de-DE" b="1" dirty="0" err="1"/>
              <a:t>detector</a:t>
            </a:r>
            <a:r>
              <a:rPr lang="de-DE" dirty="0"/>
              <a:t> ab – ein Feature, das automatisch prüft, ob Anforderungen produktneutral formuliert sind.“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864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„Eine weitere Herausforderung ist die Konsistenz über mehrere Dokumente hinweg.“</a:t>
            </a:r>
          </a:p>
          <a:p>
            <a:r>
              <a:rPr lang="de-DE" dirty="0"/>
              <a:t>„Informationen wie Fristen oder Anhänge sind verstreut und müssen händisch synchronisiert werden.“</a:t>
            </a:r>
          </a:p>
          <a:p>
            <a:r>
              <a:rPr lang="de-DE" dirty="0"/>
              <a:t>„Das führt zu widersprüchlichen Angaben – etwa unterschiedliche Abgabetermine im Kurztext und im Detailformular.“</a:t>
            </a:r>
          </a:p>
          <a:p>
            <a:r>
              <a:rPr lang="de-DE" dirty="0"/>
              <a:t>„Daher entsteht das Feature </a:t>
            </a:r>
            <a:r>
              <a:rPr lang="de-DE" b="1" dirty="0"/>
              <a:t>Cross-</a:t>
            </a:r>
            <a:r>
              <a:rPr lang="de-DE" b="1" dirty="0" err="1"/>
              <a:t>document</a:t>
            </a:r>
            <a:r>
              <a:rPr lang="de-DE" b="1" dirty="0"/>
              <a:t> </a:t>
            </a:r>
            <a:r>
              <a:rPr lang="de-DE" b="1" dirty="0" err="1"/>
              <a:t>plausibility</a:t>
            </a:r>
            <a:r>
              <a:rPr lang="de-DE" b="1" dirty="0"/>
              <a:t> </a:t>
            </a:r>
            <a:r>
              <a:rPr lang="de-DE" b="1" dirty="0" err="1"/>
              <a:t>checks</a:t>
            </a:r>
            <a:r>
              <a:rPr lang="de-DE" dirty="0"/>
              <a:t>: automatische Plausibilitätsprüfungen und Änderungsprotokolle, die Fehlerquellen minimieren.“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681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Öffentliche Beschaffung ist hochgradig rechtlich reguliert.“</a:t>
            </a:r>
          </a:p>
          <a:p>
            <a:r>
              <a:rPr lang="de-DE" dirty="0"/>
              <a:t>„Formale Fehler – verpasste Fristen oder kleine Unstimmigkeiten – können sofort zur Anfechtung führen.“</a:t>
            </a:r>
          </a:p>
          <a:p>
            <a:r>
              <a:rPr lang="de-DE" dirty="0"/>
              <a:t>„Die Interviews zeigen: E-Formulare brauchen oft mehrere Stunden pro Ausschreibung, und schon kleine Fehler können gravierende Folgen haben.“</a:t>
            </a:r>
          </a:p>
          <a:p>
            <a:r>
              <a:rPr lang="de-DE" dirty="0"/>
              <a:t>„Als Lösung sehen wir einen </a:t>
            </a:r>
            <a:r>
              <a:rPr lang="de-DE" b="1" dirty="0"/>
              <a:t>Compliance- und Forms-Assistenten</a:t>
            </a:r>
            <a:r>
              <a:rPr lang="de-DE" dirty="0"/>
              <a:t>, der Eingaben unterstützt, Workload reduziert und rechtssichere Abläufe gewährleistet.“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D628D-FC62-4541-A05E-E95D41248AA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36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1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5087937" cy="4905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8" name="Grafik 7" descr="Universität Bremen Logo">
            <a:extLst>
              <a:ext uri="{FF2B5EF4-FFF2-40B4-BE49-F238E27FC236}">
                <a16:creationId xmlns:a16="http://schemas.microsoft.com/office/drawing/2014/main" id="{0A356983-F90E-4A48-860D-1EC103066500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4043364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4043364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4043364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84655"/>
            <a:ext cx="4043364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5087938" y="1952625"/>
            <a:ext cx="7104062" cy="4905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3DA0664-74DA-496A-A215-87EE34D6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6096000" y="2960688"/>
            <a:ext cx="1008063" cy="3897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FB1D8DA-EE61-4B45-A0BE-6F822FC03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55553" y="2960688"/>
            <a:ext cx="1008063" cy="3897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4141D52-3618-414B-A563-6A32A782B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164763" y="2960688"/>
            <a:ext cx="1008063" cy="3897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F05146F-2425-441D-850A-4FDD73900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7" cy="595897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5CFE59E-9707-7639-B83A-88A19F8533E7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9343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6096000" cy="4905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6096000" y="1952625"/>
            <a:ext cx="6096000" cy="4905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4141D52-3618-414B-A563-6A32A782B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9156700" y="2960688"/>
            <a:ext cx="3035299" cy="38973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D1FFECA-CE3D-4183-B2EB-77B82BE43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2960688"/>
            <a:ext cx="1019177" cy="3897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1408DBDF-1F31-4F92-BD2B-2F4676144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027239" y="2960688"/>
            <a:ext cx="1008062" cy="3897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68C62CA-75E6-4BD3-8CBF-B10BF2634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43363" y="2960688"/>
            <a:ext cx="1044575" cy="3897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16" name="Grafik 15" descr="Universität Bremen Logo">
            <a:extLst>
              <a:ext uri="{FF2B5EF4-FFF2-40B4-BE49-F238E27FC236}">
                <a16:creationId xmlns:a16="http://schemas.microsoft.com/office/drawing/2014/main" id="{14F7CFB9-B1D6-45F2-87B8-D65E8F4CF15B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3659076-59FB-48F2-BC43-83D489BE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96000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AA0DA81-B37A-11A4-4DF9-5FEA7DC630D0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93513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5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Universität Bremen Logo">
            <a:extLst>
              <a:ext uri="{FF2B5EF4-FFF2-40B4-BE49-F238E27FC236}">
                <a16:creationId xmlns:a16="http://schemas.microsoft.com/office/drawing/2014/main" id="{72B2DB94-68FD-436F-85E5-527459CBD954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2DC036-EE79-462A-B345-B4AB0DF3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1952625"/>
            <a:ext cx="12192002" cy="4905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3DA0664-74DA-496A-A215-87EE34D6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43363" y="2960688"/>
            <a:ext cx="1044575" cy="3897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1952625"/>
            <a:ext cx="3028384" cy="4905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2027239" cy="5117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8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CFDE88C3-06B4-440E-95D0-050925E5DC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5097461" y="1952625"/>
            <a:ext cx="7094538" cy="49053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A46CE78-E0D0-92A6-0AB6-E3C765BE6C1E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2759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5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Universität Bremen Logo">
            <a:extLst>
              <a:ext uri="{FF2B5EF4-FFF2-40B4-BE49-F238E27FC236}">
                <a16:creationId xmlns:a16="http://schemas.microsoft.com/office/drawing/2014/main" id="{72B2DB94-68FD-436F-85E5-527459CBD954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359A5A-BB0A-407F-B5A8-E33AA8E5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1952625"/>
            <a:ext cx="12192002" cy="4905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1952625"/>
            <a:ext cx="3028384" cy="4905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2027239" cy="5117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8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CFDE88C3-06B4-440E-95D0-050925E5DC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5097461" y="1952625"/>
            <a:ext cx="7094538" cy="49053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7DB6133-81A3-D2C9-E5C2-CE558F4899A6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1309656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5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Universität Bremen Logo">
            <a:extLst>
              <a:ext uri="{FF2B5EF4-FFF2-40B4-BE49-F238E27FC236}">
                <a16:creationId xmlns:a16="http://schemas.microsoft.com/office/drawing/2014/main" id="{72B2DB94-68FD-436F-85E5-527459CBD954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30BAA30-B477-41FA-8A80-40163AF5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1952625"/>
            <a:ext cx="12192002" cy="4905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1952625"/>
            <a:ext cx="3028384" cy="4905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2027239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2027239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2027239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2027239" cy="511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8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CFDE88C3-06B4-440E-95D0-050925E5DC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5097461" y="1952625"/>
            <a:ext cx="7094538" cy="49053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D79F97E-DB7A-560F-4ECD-9ADBCFE175F2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649561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6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Universität Bremen Logo">
            <a:extLst>
              <a:ext uri="{FF2B5EF4-FFF2-40B4-BE49-F238E27FC236}">
                <a16:creationId xmlns:a16="http://schemas.microsoft.com/office/drawing/2014/main" id="{530156D1-77E1-4E7E-B7CE-7BA842FD8DE2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299FA8-EC53-473B-AD77-F12A14D6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12191999" cy="4905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2027239" cy="498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8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CFDE88C3-06B4-440E-95D0-050925E5DC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3035299" y="1952625"/>
            <a:ext cx="9156699" cy="49053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0FA568C-805B-407C-9EE5-FB8CBB39E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6375123"/>
            <a:ext cx="2027239" cy="482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A078990-72C4-435D-8DE4-33CD5E1B6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2027238" y="6375123"/>
            <a:ext cx="1001147" cy="482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388361A-D68A-83D0-7F0E-8B7FBC8EECCF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602081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6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Universität Bremen Logo">
            <a:extLst>
              <a:ext uri="{FF2B5EF4-FFF2-40B4-BE49-F238E27FC236}">
                <a16:creationId xmlns:a16="http://schemas.microsoft.com/office/drawing/2014/main" id="{530156D1-77E1-4E7E-B7CE-7BA842FD8DE2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C381E07-B583-4152-B73A-EDA54691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12191999" cy="4905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2027239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2027239" cy="5117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8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CFDE88C3-06B4-440E-95D0-050925E5DC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3035299" y="1952625"/>
            <a:ext cx="9156699" cy="49053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55B09CA-F608-663F-F52B-A40397B5E006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109300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6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Universität Bremen Logo">
            <a:extLst>
              <a:ext uri="{FF2B5EF4-FFF2-40B4-BE49-F238E27FC236}">
                <a16:creationId xmlns:a16="http://schemas.microsoft.com/office/drawing/2014/main" id="{530156D1-77E1-4E7E-B7CE-7BA842FD8DE2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B45980E-85C8-416B-B2B6-18D60CB1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12191999" cy="4905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2027239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2027239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2027239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2027239" cy="5117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8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CFDE88C3-06B4-440E-95D0-050925E5DC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3035299" y="1952625"/>
            <a:ext cx="9156699" cy="49053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25EA9A4-7EEE-9DA9-42B1-205E67FE54FD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471236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2456892"/>
            <a:ext cx="1523492" cy="44011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22" name="Grafik 21" descr="Universität Bremen Logo">
            <a:extLst>
              <a:ext uri="{FF2B5EF4-FFF2-40B4-BE49-F238E27FC236}">
                <a16:creationId xmlns:a16="http://schemas.microsoft.com/office/drawing/2014/main" id="{74606240-60D4-4B3E-82C2-370D55879F63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DBA84A-1C09-4417-8A28-693A4789E3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44423" y="413303"/>
            <a:ext cx="2313978" cy="819453"/>
          </a:xfrm>
        </p:spPr>
        <p:txBody>
          <a:bodyPr/>
          <a:lstStyle>
            <a:lvl1pPr marL="0" indent="0">
              <a:lnSpc>
                <a:spcPts val="1700"/>
              </a:lnSpc>
              <a:buNone/>
              <a:defRPr sz="1700"/>
            </a:lvl1pPr>
          </a:lstStyle>
          <a:p>
            <a:pPr lvl="0"/>
            <a:r>
              <a:rPr lang="de-DE"/>
              <a:t>Universität Bremen</a:t>
            </a:r>
            <a:br>
              <a:rPr lang="de-DE"/>
            </a:br>
            <a:r>
              <a:rPr lang="de-DE"/>
              <a:t>Institut </a:t>
            </a:r>
            <a:br>
              <a:rPr lang="de-DE"/>
            </a:br>
            <a:r>
              <a:rPr lang="de-DE"/>
              <a:t>Name des Instituts</a:t>
            </a:r>
          </a:p>
        </p:txBody>
      </p:sp>
      <p:sp>
        <p:nvSpPr>
          <p:cNvPr id="31" name="Textplatzhalter 4">
            <a:extLst>
              <a:ext uri="{FF2B5EF4-FFF2-40B4-BE49-F238E27FC236}">
                <a16:creationId xmlns:a16="http://schemas.microsoft.com/office/drawing/2014/main" id="{944D7B0C-537D-4632-89BB-5134317D7F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44423" y="1317273"/>
            <a:ext cx="2313978" cy="699951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00"/>
            </a:lvl1pPr>
          </a:lstStyle>
          <a:p>
            <a:pPr lvl="0"/>
            <a:r>
              <a:rPr lang="de-DE"/>
              <a:t>Fachbereich 00</a:t>
            </a:r>
            <a:br>
              <a:rPr lang="de-DE"/>
            </a:br>
            <a:r>
              <a:rPr lang="de-DE"/>
              <a:t>Name des Fachbereichs</a:t>
            </a:r>
            <a:br>
              <a:rPr lang="de-DE"/>
            </a:br>
            <a:r>
              <a:rPr lang="de-DE"/>
              <a:t>auch zweizeilig möglich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5FD6B9-D8D0-444F-B0F1-22A35C6DE97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2027237" y="2365928"/>
            <a:ext cx="9143999" cy="1351104"/>
          </a:xfrm>
        </p:spPr>
        <p:txBody>
          <a:bodyPr anchor="t"/>
          <a:lstStyle>
            <a:lvl1pPr algn="l">
              <a:defRPr sz="4800" spc="140" baseline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0788EE-D25E-475C-AA59-F30663DF7F6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2027237" y="3849712"/>
            <a:ext cx="9145587" cy="105566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1D381FE-4517-4C56-A7DE-19E7CE3113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2027238" y="5355020"/>
            <a:ext cx="5076825" cy="105566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/>
            </a:lvl1pPr>
            <a:lvl2pPr>
              <a:lnSpc>
                <a:spcPct val="100000"/>
              </a:lnSpc>
              <a:defRPr sz="1700"/>
            </a:lvl2pPr>
            <a:lvl3pPr>
              <a:lnSpc>
                <a:spcPct val="100000"/>
              </a:lnSpc>
              <a:defRPr sz="1700"/>
            </a:lvl3pPr>
            <a:lvl4pPr>
              <a:lnSpc>
                <a:spcPct val="100000"/>
              </a:lnSpc>
              <a:defRPr sz="1700"/>
            </a:lvl4pPr>
            <a:lvl5pPr>
              <a:lnSpc>
                <a:spcPct val="100000"/>
              </a:lnSpc>
              <a:defRPr sz="17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10" name="Grafik 9" descr="Kooperation: Hier müsste der Alternativtext ergänzt werden.">
            <a:extLst>
              <a:ext uri="{FF2B5EF4-FFF2-40B4-BE49-F238E27FC236}">
                <a16:creationId xmlns:a16="http://schemas.microsoft.com/office/drawing/2014/main" id="{254E2EAC-AEE9-4D5D-A0D0-82841FC4D7C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896200" y="5962998"/>
            <a:ext cx="1267417" cy="404041"/>
          </a:xfrm>
          <a:prstGeom prst="rect">
            <a:avLst/>
          </a:prstGeom>
        </p:spPr>
      </p:pic>
      <p:pic>
        <p:nvPicPr>
          <p:cNvPr id="11" name="Grafik 10" descr="Kooperation: Hier müsste der Alternativtext ergänzt werden.">
            <a:extLst>
              <a:ext uri="{FF2B5EF4-FFF2-40B4-BE49-F238E27FC236}">
                <a16:creationId xmlns:a16="http://schemas.microsoft.com/office/drawing/2014/main" id="{89DCF0DD-EDCE-4C31-822C-61A9D1088CE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644423" y="5962998"/>
            <a:ext cx="1267417" cy="404041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1019175" cy="5117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E21CB02-D9C6-4FAF-A21F-7A8AE11A4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6375123"/>
            <a:ext cx="1019175" cy="482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8807AC72-7C0F-482B-A3FD-7609DF861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19174" y="6375123"/>
            <a:ext cx="503745" cy="482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9" name="Eckige Klammer rechts 28">
            <a:extLst>
              <a:ext uri="{FF2B5EF4-FFF2-40B4-BE49-F238E27FC236}">
                <a16:creationId xmlns:a16="http://schemas.microsoft.com/office/drawing/2014/main" id="{7B79195D-A05E-4DEC-9BC6-6B4C8E00C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 rot="5400000">
            <a:off x="9674565" y="4876403"/>
            <a:ext cx="189310" cy="4390863"/>
          </a:xfrm>
          <a:prstGeom prst="rightBracket">
            <a:avLst>
              <a:gd name="adj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BF008EA-A215-4D23-A3F1-26DE0C8E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7572164" y="6957392"/>
            <a:ext cx="4390863" cy="189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ts val="1200"/>
              </a:lnSpc>
            </a:pPr>
            <a:r>
              <a:rPr lang="de-DE" sz="900" b="0" spc="20" baseline="0">
                <a:solidFill>
                  <a:schemeClr val="bg1">
                    <a:lumMod val="50000"/>
                  </a:schemeClr>
                </a:solidFill>
              </a:rPr>
              <a:t>Eingabe im Titelmaster (Ansicht &gt; Folienmaster)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B707F7B-CA77-1BCC-0DFC-A5285FD26086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305718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2456892"/>
            <a:ext cx="1523492" cy="44011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22" name="Grafik 21" descr="Universität Bremen Logo">
            <a:extLst>
              <a:ext uri="{FF2B5EF4-FFF2-40B4-BE49-F238E27FC236}">
                <a16:creationId xmlns:a16="http://schemas.microsoft.com/office/drawing/2014/main" id="{74606240-60D4-4B3E-82C2-370D55879F63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51BE191D-BA69-45CE-B3CA-2D7E2DAA0A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44423" y="413303"/>
            <a:ext cx="2313978" cy="819453"/>
          </a:xfrm>
        </p:spPr>
        <p:txBody>
          <a:bodyPr/>
          <a:lstStyle>
            <a:lvl1pPr marL="0" indent="0">
              <a:lnSpc>
                <a:spcPts val="1700"/>
              </a:lnSpc>
              <a:buNone/>
              <a:defRPr sz="1700"/>
            </a:lvl1pPr>
          </a:lstStyle>
          <a:p>
            <a:pPr lvl="0"/>
            <a:r>
              <a:rPr lang="de-DE"/>
              <a:t>Universität Bremen</a:t>
            </a:r>
            <a:br>
              <a:rPr lang="de-DE"/>
            </a:br>
            <a:r>
              <a:rPr lang="de-DE"/>
              <a:t>Institut </a:t>
            </a:r>
            <a:br>
              <a:rPr lang="de-DE"/>
            </a:br>
            <a:r>
              <a:rPr lang="de-DE"/>
              <a:t>Name des Instituts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AE7493CB-B34A-4D25-8DA7-01E33962A4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44423" y="1317273"/>
            <a:ext cx="2313978" cy="699951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000"/>
            </a:lvl1pPr>
          </a:lstStyle>
          <a:p>
            <a:pPr lvl="0"/>
            <a:r>
              <a:rPr lang="de-DE"/>
              <a:t>Fachbereich 00</a:t>
            </a:r>
            <a:br>
              <a:rPr lang="de-DE"/>
            </a:br>
            <a:r>
              <a:rPr lang="de-DE"/>
              <a:t>Name des Fachbereichs</a:t>
            </a:r>
            <a:br>
              <a:rPr lang="de-DE"/>
            </a:br>
            <a:r>
              <a:rPr lang="de-DE"/>
              <a:t>auch zweizeilig möglich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5FD6B9-D8D0-444F-B0F1-22A35C6DE97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2027237" y="2365928"/>
            <a:ext cx="9143999" cy="1351104"/>
          </a:xfrm>
        </p:spPr>
        <p:txBody>
          <a:bodyPr anchor="t"/>
          <a:lstStyle>
            <a:lvl1pPr algn="l">
              <a:defRPr sz="4800" spc="140" baseline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0788EE-D25E-475C-AA59-F30663DF7F6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2027237" y="3849712"/>
            <a:ext cx="9145587" cy="105566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1D381FE-4517-4C56-A7DE-19E7CE3113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2027238" y="5355020"/>
            <a:ext cx="5076825" cy="105566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/>
            </a:lvl1pPr>
            <a:lvl2pPr>
              <a:lnSpc>
                <a:spcPct val="100000"/>
              </a:lnSpc>
              <a:defRPr sz="1700"/>
            </a:lvl2pPr>
            <a:lvl3pPr>
              <a:lnSpc>
                <a:spcPct val="100000"/>
              </a:lnSpc>
              <a:defRPr sz="1700"/>
            </a:lvl3pPr>
            <a:lvl4pPr>
              <a:lnSpc>
                <a:spcPct val="100000"/>
              </a:lnSpc>
              <a:defRPr sz="1700"/>
            </a:lvl4pPr>
            <a:lvl5pPr>
              <a:lnSpc>
                <a:spcPct val="100000"/>
              </a:lnSpc>
              <a:defRPr sz="17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10" name="Grafik 9" descr="Kooperation: Hier müsste der Alternativtext ergänzt werden.">
            <a:extLst>
              <a:ext uri="{FF2B5EF4-FFF2-40B4-BE49-F238E27FC236}">
                <a16:creationId xmlns:a16="http://schemas.microsoft.com/office/drawing/2014/main" id="{254E2EAC-AEE9-4D5D-A0D0-82841FC4D7C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896200" y="5962998"/>
            <a:ext cx="1267417" cy="404041"/>
          </a:xfrm>
          <a:prstGeom prst="rect">
            <a:avLst/>
          </a:prstGeom>
        </p:spPr>
      </p:pic>
      <p:pic>
        <p:nvPicPr>
          <p:cNvPr id="11" name="Grafik 10" descr="Kooperation: Hier müsste der Alternativtext ergänzt werden.">
            <a:extLst>
              <a:ext uri="{FF2B5EF4-FFF2-40B4-BE49-F238E27FC236}">
                <a16:creationId xmlns:a16="http://schemas.microsoft.com/office/drawing/2014/main" id="{89DCF0DD-EDCE-4C31-822C-61A9D1088CEA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644423" y="5962998"/>
            <a:ext cx="1267417" cy="404041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1019175" cy="5117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9" name="Eckige Klammer rechts 28">
            <a:extLst>
              <a:ext uri="{FF2B5EF4-FFF2-40B4-BE49-F238E27FC236}">
                <a16:creationId xmlns:a16="http://schemas.microsoft.com/office/drawing/2014/main" id="{7B79195D-A05E-4DEC-9BC6-6B4C8E00C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 rot="5400000">
            <a:off x="9674565" y="4876403"/>
            <a:ext cx="189310" cy="4390863"/>
          </a:xfrm>
          <a:prstGeom prst="rightBracket">
            <a:avLst>
              <a:gd name="adj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BF008EA-A215-4D23-A3F1-26DE0C8E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7572164" y="6957392"/>
            <a:ext cx="4390863" cy="189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ts val="1200"/>
              </a:lnSpc>
            </a:pPr>
            <a:r>
              <a:rPr lang="de-DE" sz="900" b="0" spc="20" baseline="0">
                <a:solidFill>
                  <a:schemeClr val="bg1">
                    <a:lumMod val="50000"/>
                  </a:schemeClr>
                </a:solidFill>
              </a:rPr>
              <a:t>Eingabe im Titelmaster (Ansicht &gt; Folienmaster)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AE6A62B-7DBB-23EC-0F08-476BB9F59212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765040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1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2456892"/>
            <a:ext cx="1523492" cy="44011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5FD6B9-D8D0-444F-B0F1-22A35C6DE97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2027237" y="2373548"/>
            <a:ext cx="9143999" cy="1055663"/>
          </a:xfrm>
        </p:spPr>
        <p:txBody>
          <a:bodyPr anchor="t"/>
          <a:lstStyle>
            <a:lvl1pPr algn="l">
              <a:defRPr sz="3600" spc="110" baseline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0788EE-D25E-475C-AA59-F30663DF7F6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2027237" y="3652644"/>
            <a:ext cx="9145587" cy="105566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1019175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1019175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1019175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1019175" cy="511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DF2E0F3-67C3-8AB4-BF6A-E501A0AEA05F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57365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5087937" cy="4905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8" name="Grafik 7" descr="Universität Bremen Logo">
            <a:extLst>
              <a:ext uri="{FF2B5EF4-FFF2-40B4-BE49-F238E27FC236}">
                <a16:creationId xmlns:a16="http://schemas.microsoft.com/office/drawing/2014/main" id="{0A356983-F90E-4A48-860D-1EC103066500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4043364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4043364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4043364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84655"/>
            <a:ext cx="4043364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5087938" y="1952625"/>
            <a:ext cx="7104062" cy="4905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3DA0664-74DA-496A-A215-87EE34D6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6096000" y="2960688"/>
            <a:ext cx="1008063" cy="3897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FB1D8DA-EE61-4B45-A0BE-6F822FC03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55553" y="2960688"/>
            <a:ext cx="1008063" cy="3897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4141D52-3618-414B-A563-6A32A782B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164763" y="2960688"/>
            <a:ext cx="1008063" cy="3897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D7F9D9-8D3D-4A09-8A9A-B835470B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9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902EFFA-751A-978C-9F76-0D86DB7CB674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606302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668508" y="2456892"/>
            <a:ext cx="1523492" cy="4401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5FD6B9-D8D0-444F-B0F1-22A35C6DE97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023418" y="2373548"/>
            <a:ext cx="9143999" cy="1055663"/>
          </a:xfrm>
        </p:spPr>
        <p:txBody>
          <a:bodyPr anchor="t"/>
          <a:lstStyle>
            <a:lvl1pPr algn="l">
              <a:defRPr sz="3600" spc="110" baseline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0788EE-D25E-475C-AA59-F30663DF7F6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23418" y="3652644"/>
            <a:ext cx="9145587" cy="105566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2825" y="2960688"/>
            <a:ext cx="1019175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2825" y="3933825"/>
            <a:ext cx="1019175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2825" y="4905375"/>
            <a:ext cx="1019175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2825" y="5876925"/>
            <a:ext cx="1019175" cy="5117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3A0DCA3-CA09-DB0B-9DA7-335ED244D234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979157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2456892"/>
            <a:ext cx="1523492" cy="44011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5FD6B9-D8D0-444F-B0F1-22A35C6DE97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2027237" y="2373548"/>
            <a:ext cx="9143999" cy="1055663"/>
          </a:xfrm>
        </p:spPr>
        <p:txBody>
          <a:bodyPr anchor="t"/>
          <a:lstStyle>
            <a:lvl1pPr algn="l">
              <a:defRPr sz="3600" spc="110" baseline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0788EE-D25E-475C-AA59-F30663DF7F6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2027237" y="3652644"/>
            <a:ext cx="9145587" cy="105566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1019175" cy="5117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E21CB02-D9C6-4FAF-A21F-7A8AE11A4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6375123"/>
            <a:ext cx="1019175" cy="482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8807AC72-7C0F-482B-A3FD-7609DF861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19174" y="6375123"/>
            <a:ext cx="503745" cy="482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3DE9572-8E5E-4AD2-A045-DE4EF26645BB}"/>
              </a:ext>
            </a:extLst>
          </p:cNvPr>
          <p:cNvSpPr/>
          <p:nvPr userDrawn="1"/>
        </p:nvSpPr>
        <p:spPr bwMode="gray">
          <a:xfrm>
            <a:off x="8148228" y="280777"/>
            <a:ext cx="1541513" cy="447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ts val="1200"/>
              </a:lnSpc>
            </a:pPr>
            <a:r>
              <a:rPr lang="de-DE" sz="900" b="1" spc="20" baseline="0">
                <a:solidFill>
                  <a:schemeClr val="tx1"/>
                </a:solidFill>
              </a:rPr>
              <a:t>Titel der Präsentation,</a:t>
            </a:r>
          </a:p>
          <a:p>
            <a:pPr algn="l">
              <a:lnSpc>
                <a:spcPts val="1200"/>
              </a:lnSpc>
            </a:pPr>
            <a:r>
              <a:rPr lang="de-DE" sz="900" b="1" spc="20" baseline="0">
                <a:solidFill>
                  <a:schemeClr val="tx1"/>
                </a:solidFill>
              </a:rPr>
              <a:t>auch zweizeilig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8D53BEF-CD74-4AC4-86FD-B47180013FFA}"/>
              </a:ext>
            </a:extLst>
          </p:cNvPr>
          <p:cNvSpPr/>
          <p:nvPr userDrawn="1"/>
        </p:nvSpPr>
        <p:spPr bwMode="gray">
          <a:xfrm>
            <a:off x="9888710" y="280777"/>
            <a:ext cx="1853160" cy="447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ts val="1200"/>
              </a:lnSpc>
            </a:pPr>
            <a:r>
              <a:rPr lang="de-DE" sz="900" b="0" spc="20" baseline="0">
                <a:solidFill>
                  <a:schemeClr val="tx1"/>
                </a:solidFill>
              </a:rPr>
              <a:t>Prof. Dr. Vorname Nachname</a:t>
            </a:r>
          </a:p>
          <a:p>
            <a:pPr algn="l">
              <a:lnSpc>
                <a:spcPts val="1200"/>
              </a:lnSpc>
            </a:pPr>
            <a:r>
              <a:rPr lang="de-DE" sz="900" b="0" spc="20" baseline="0">
                <a:solidFill>
                  <a:schemeClr val="tx1"/>
                </a:solidFill>
              </a:rPr>
              <a:t>Bremen 1.1.2021</a:t>
            </a:r>
          </a:p>
        </p:txBody>
      </p:sp>
      <p:pic>
        <p:nvPicPr>
          <p:cNvPr id="13" name="Grafik 12" descr="Universität Bremen Logo">
            <a:extLst>
              <a:ext uri="{FF2B5EF4-FFF2-40B4-BE49-F238E27FC236}">
                <a16:creationId xmlns:a16="http://schemas.microsoft.com/office/drawing/2014/main" id="{5E281277-D79B-4279-8BB1-3B4FA19DD0A0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289509"/>
            <a:ext cx="1324159" cy="476631"/>
          </a:xfrm>
          <a:prstGeom prst="rect">
            <a:avLst/>
          </a:prstGeom>
        </p:spPr>
      </p:pic>
      <p:sp>
        <p:nvSpPr>
          <p:cNvPr id="14" name="Eckige Klammer rechts 13">
            <a:extLst>
              <a:ext uri="{FF2B5EF4-FFF2-40B4-BE49-F238E27FC236}">
                <a16:creationId xmlns:a16="http://schemas.microsoft.com/office/drawing/2014/main" id="{BAB5BA0A-E485-4346-B973-2FD5FD95047E}"/>
              </a:ext>
            </a:extLst>
          </p:cNvPr>
          <p:cNvSpPr/>
          <p:nvPr userDrawn="1"/>
        </p:nvSpPr>
        <p:spPr bwMode="gray">
          <a:xfrm rot="16200000">
            <a:off x="9962802" y="-2091952"/>
            <a:ext cx="189310" cy="3814390"/>
          </a:xfrm>
          <a:prstGeom prst="rightBracket">
            <a:avLst>
              <a:gd name="adj" fmla="val 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59F012B-F492-42B7-AF35-6F2768EF629D}"/>
              </a:ext>
            </a:extLst>
          </p:cNvPr>
          <p:cNvSpPr/>
          <p:nvPr userDrawn="1"/>
        </p:nvSpPr>
        <p:spPr bwMode="gray">
          <a:xfrm>
            <a:off x="8148638" y="-216694"/>
            <a:ext cx="3814390" cy="189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ts val="1200"/>
              </a:lnSpc>
            </a:pPr>
            <a:r>
              <a:rPr lang="de-DE" sz="900" b="0" spc="20" baseline="0">
                <a:solidFill>
                  <a:schemeClr val="bg1">
                    <a:lumMod val="50000"/>
                  </a:schemeClr>
                </a:solidFill>
              </a:rPr>
              <a:t>Eingabe im Folienmaster (Ansicht &gt; Folienmaster)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C68DCBC-0CCB-30D7-ACB6-7F653ECAF62D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492752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mit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2456892"/>
            <a:ext cx="1523492" cy="44011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0788EE-D25E-475C-AA59-F30663DF7F6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645147" y="4615774"/>
            <a:ext cx="3527677" cy="126888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1019175" cy="5117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E21CB02-D9C6-4FAF-A21F-7A8AE11A4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6375123"/>
            <a:ext cx="1019175" cy="482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8807AC72-7C0F-482B-A3FD-7609DF861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19174" y="6375123"/>
            <a:ext cx="503745" cy="482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2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A615BE17-964A-477F-9A04-70EE1C2C25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1522919" y="2456892"/>
            <a:ext cx="5581144" cy="440110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4C045B0-45A2-0D9F-59A7-72519523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194CDB-3C20-5B57-E81A-A19901CBBEF0}"/>
              </a:ext>
            </a:extLst>
          </p:cNvPr>
          <p:cNvSpPr txBox="1"/>
          <p:nvPr userDrawn="1"/>
        </p:nvSpPr>
        <p:spPr>
          <a:xfrm>
            <a:off x="3237187" y="220717"/>
            <a:ext cx="254589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de-DE" sz="1100" dirty="0"/>
              <a:t>03-IBVA-DSG Digitalisierung in Staat </a:t>
            </a:r>
            <a:br>
              <a:rPr lang="de-DE" sz="1100" dirty="0"/>
            </a:br>
            <a:r>
              <a:rPr lang="de-DE" sz="1100" dirty="0"/>
              <a:t>und Gesellschaft (</a:t>
            </a:r>
            <a:r>
              <a:rPr lang="de-DE" sz="1100" dirty="0" err="1"/>
              <a:t>WiSe</a:t>
            </a:r>
            <a:r>
              <a:rPr lang="de-DE" sz="1100" dirty="0"/>
              <a:t> 2023/24)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DCFE850-F036-3D62-0ECE-8DA469F64221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1972785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mit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669081" y="2456892"/>
            <a:ext cx="1523492" cy="44011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5FD6B9-D8D0-444F-B0F1-22A35C6DE97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019175" y="2378900"/>
            <a:ext cx="3527064" cy="2171576"/>
          </a:xfrm>
        </p:spPr>
        <p:txBody>
          <a:bodyPr anchor="t"/>
          <a:lstStyle>
            <a:lvl1pPr algn="l">
              <a:defRPr sz="3600" spc="110" baseline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0788EE-D25E-475C-AA59-F30663DF7F6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20150" y="4621126"/>
            <a:ext cx="3527677" cy="126888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2960688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3933825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4905375"/>
            <a:ext cx="1019175" cy="50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5876925"/>
            <a:ext cx="1019175" cy="5117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E21CB02-D9C6-4FAF-A21F-7A8AE11A4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6375123"/>
            <a:ext cx="1019175" cy="482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8807AC72-7C0F-482B-A3FD-7609DF861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669081" y="6375123"/>
            <a:ext cx="503745" cy="482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2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A615BE17-964A-477F-9A04-70EE1C2C25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5087937" y="2456892"/>
            <a:ext cx="5578982" cy="440110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E49C6EF-6CA5-0D37-356C-862B8B6DFA8B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505199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mit Bi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2456892"/>
            <a:ext cx="1523492" cy="44011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5FD6B9-D8D0-444F-B0F1-22A35C6DE97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644172" y="2373548"/>
            <a:ext cx="3527064" cy="2171576"/>
          </a:xfrm>
        </p:spPr>
        <p:txBody>
          <a:bodyPr anchor="t"/>
          <a:lstStyle>
            <a:lvl1pPr algn="l">
              <a:defRPr sz="3600" spc="110" baseline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0788EE-D25E-475C-AA59-F30663DF7F6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645147" y="4615774"/>
            <a:ext cx="3527677" cy="126888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1019175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1019175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1019175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1019175" cy="5117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2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A615BE17-964A-477F-9A04-70EE1C2C25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1522919" y="2456892"/>
            <a:ext cx="5581144" cy="440110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22DEC7A-D502-ABFE-3DF8-C83B0B3162F9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451675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mit Bi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669081" y="2456892"/>
            <a:ext cx="1523492" cy="44011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5FD6B9-D8D0-444F-B0F1-22A35C6DE97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019175" y="2378900"/>
            <a:ext cx="3527064" cy="2171576"/>
          </a:xfrm>
        </p:spPr>
        <p:txBody>
          <a:bodyPr anchor="t"/>
          <a:lstStyle>
            <a:lvl1pPr algn="l">
              <a:defRPr sz="3600" spc="110" baseline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0788EE-D25E-475C-AA59-F30663DF7F6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20150" y="4621126"/>
            <a:ext cx="3527677" cy="126888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2960688"/>
            <a:ext cx="1019175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3933825"/>
            <a:ext cx="1019175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4905375"/>
            <a:ext cx="1019175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5876925"/>
            <a:ext cx="1019175" cy="51173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2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A615BE17-964A-477F-9A04-70EE1C2C25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5087937" y="2456892"/>
            <a:ext cx="5578982" cy="440110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53DE45C-0BB4-EB6C-3775-F8BE625A67A3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1780255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mit Bild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" y="2456892"/>
            <a:ext cx="1523492" cy="44011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5FD6B9-D8D0-444F-B0F1-22A35C6DE97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644172" y="2373548"/>
            <a:ext cx="3527064" cy="2171576"/>
          </a:xfrm>
        </p:spPr>
        <p:txBody>
          <a:bodyPr anchor="t"/>
          <a:lstStyle>
            <a:lvl1pPr algn="l">
              <a:defRPr sz="3600" spc="110" baseline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0788EE-D25E-475C-AA59-F30663DF7F6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645147" y="4615774"/>
            <a:ext cx="3527677" cy="126888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1019175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1019175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1019175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76925"/>
            <a:ext cx="1019175" cy="511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2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A615BE17-964A-477F-9A04-70EE1C2C25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1522919" y="2456892"/>
            <a:ext cx="5581144" cy="440110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6131E45-9EAB-4F85-9716-E35C0A60213D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943291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mit Bild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669081" y="2456892"/>
            <a:ext cx="1523492" cy="4401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5FD6B9-D8D0-444F-B0F1-22A35C6DE97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019175" y="2378900"/>
            <a:ext cx="3527064" cy="2171576"/>
          </a:xfrm>
        </p:spPr>
        <p:txBody>
          <a:bodyPr anchor="t"/>
          <a:lstStyle>
            <a:lvl1pPr algn="l">
              <a:defRPr sz="3600" spc="110" baseline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0788EE-D25E-475C-AA59-F30663DF7F6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020150" y="4621126"/>
            <a:ext cx="3527677" cy="1268881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2960688"/>
            <a:ext cx="1019175" cy="5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3933825"/>
            <a:ext cx="1019175" cy="5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4905375"/>
            <a:ext cx="1019175" cy="50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173398" y="5876925"/>
            <a:ext cx="1019175" cy="5117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2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A615BE17-964A-477F-9A04-70EE1C2C25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5087937" y="2456892"/>
            <a:ext cx="5578982" cy="440110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3AD0749-6EA6-9E18-A790-502185777276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49105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7078D-DB01-4ECB-8353-499E4EFB1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882475-F824-43AF-B19C-3578C663B6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034525" y="2263728"/>
            <a:ext cx="9138299" cy="4925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spc="40" baseline="0"/>
            </a:lvl1pPr>
          </a:lstStyle>
          <a:p>
            <a:pPr lvl="0"/>
            <a:r>
              <a:rPr lang="de-DE"/>
              <a:t>Unterüberschrift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06C738-4815-43AC-96CD-8F8802538EAB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2027238" y="2913286"/>
            <a:ext cx="9145587" cy="296364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090D37F-409F-490E-B090-1C6D62CEE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341260" y="6481720"/>
            <a:ext cx="443372" cy="18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>
              <a:lnSpc>
                <a:spcPts val="1200"/>
              </a:lnSpc>
            </a:pPr>
            <a:fld id="{AA1AFE9F-4FFA-40F3-946C-5B485D02F4ED}" type="slidenum">
              <a:rPr lang="de-DE" sz="900" b="0" spc="20" baseline="0" smtClean="0">
                <a:solidFill>
                  <a:schemeClr val="tx1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de-DE" sz="900" b="0" spc="20" baseline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84C8C49-947E-5DDD-FA13-5B764B533610}"/>
              </a:ext>
            </a:extLst>
          </p:cNvPr>
          <p:cNvSpPr/>
          <p:nvPr userDrawn="1"/>
        </p:nvSpPr>
        <p:spPr>
          <a:xfrm>
            <a:off x="2379785" y="0"/>
            <a:ext cx="9812215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875FEAC-6B3C-D07E-2500-FDB63EBE43CF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720088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7078D-DB01-4ECB-8353-499E4EFB1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019175" y="1695285"/>
            <a:ext cx="5620500" cy="59047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882475-F824-43AF-B19C-3578C663B6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27265" y="2263728"/>
            <a:ext cx="5612410" cy="4925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spc="40" baseline="0"/>
            </a:lvl1pPr>
          </a:lstStyle>
          <a:p>
            <a:pPr lvl="0"/>
            <a:r>
              <a:rPr lang="de-DE"/>
              <a:t>Unterüberschrift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06C738-4815-43AC-96CD-8F8802538EAB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1019175" y="2913286"/>
            <a:ext cx="5616886" cy="296364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F8D408A5-45DB-43F7-A63B-AEF19C2970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7104064" y="1773312"/>
            <a:ext cx="5087936" cy="410361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E063D1E-F908-4B57-AC16-E0DAAFD46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341260" y="6481720"/>
            <a:ext cx="443372" cy="18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>
              <a:lnSpc>
                <a:spcPts val="1200"/>
              </a:lnSpc>
            </a:pPr>
            <a:fld id="{AA1AFE9F-4FFA-40F3-946C-5B485D02F4ED}" type="slidenum">
              <a:rPr lang="de-DE" sz="900" b="0" spc="20" baseline="0" smtClean="0">
                <a:solidFill>
                  <a:schemeClr val="tx1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de-DE" sz="900" b="0" spc="20" baseline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4A14FC8-9718-6723-9DFA-5E7F871F713D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2626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1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5087937" cy="4905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8" name="Grafik 7" descr="Universität Bremen Logo">
            <a:extLst>
              <a:ext uri="{FF2B5EF4-FFF2-40B4-BE49-F238E27FC236}">
                <a16:creationId xmlns:a16="http://schemas.microsoft.com/office/drawing/2014/main" id="{0A356983-F90E-4A48-860D-1EC103066500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4043364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4043364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4043364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84655"/>
            <a:ext cx="4043364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5087938" y="1952625"/>
            <a:ext cx="7104062" cy="4905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3DA0664-74DA-496A-A215-87EE34D6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6096000" y="2960688"/>
            <a:ext cx="1008063" cy="38973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FB1D8DA-EE61-4B45-A0BE-6F822FC03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55553" y="2960688"/>
            <a:ext cx="1008063" cy="38973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4141D52-3618-414B-A563-6A32A782B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164763" y="2960688"/>
            <a:ext cx="1008063" cy="38973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875C00-55A8-42EF-BE92-EB66ADCB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BEB09D8-A12C-5264-4B39-42251F7ADDA0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4163336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7078D-DB01-4ECB-8353-499E4EFB1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91944" y="1695285"/>
            <a:ext cx="5584523" cy="59047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882475-F824-43AF-B19C-3578C663B6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600034" y="2263728"/>
            <a:ext cx="5576434" cy="49256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 spc="40" baseline="0"/>
            </a:lvl1pPr>
          </a:lstStyle>
          <a:p>
            <a:pPr lvl="0"/>
            <a:r>
              <a:rPr lang="de-DE"/>
              <a:t>Unterüberschrift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06C738-4815-43AC-96CD-8F8802538EAB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591944" y="2913286"/>
            <a:ext cx="5580881" cy="296364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0962739-88FB-4C0F-A094-042A31EE8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341260" y="6481720"/>
            <a:ext cx="443372" cy="18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>
              <a:lnSpc>
                <a:spcPts val="1200"/>
              </a:lnSpc>
            </a:pPr>
            <a:fld id="{AA1AFE9F-4FFA-40F3-946C-5B485D02F4ED}" type="slidenum">
              <a:rPr lang="de-DE" sz="900" b="0" spc="20" baseline="0" smtClean="0">
                <a:solidFill>
                  <a:schemeClr val="tx1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de-DE" sz="900" b="0" spc="20" baseline="0">
              <a:solidFill>
                <a:schemeClr val="tx1"/>
              </a:solidFill>
            </a:endParaRPr>
          </a:p>
        </p:txBody>
      </p:sp>
      <p:sp>
        <p:nvSpPr>
          <p:cNvPr id="6" name="Bildplatzhalter 5" descr="Bild / Grafik / Tabelle: Hier müsste der Alternativtext ergänzt werden.">
            <a:extLst>
              <a:ext uri="{FF2B5EF4-FFF2-40B4-BE49-F238E27FC236}">
                <a16:creationId xmlns:a16="http://schemas.microsoft.com/office/drawing/2014/main" id="{F8D408A5-45DB-43F7-A63B-AEF19C2970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0" y="1773312"/>
            <a:ext cx="5087938" cy="410361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CC592F0-6697-1CFD-6C10-1807452EFB47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255747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600F8-8932-4173-99E6-EF778A214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/>
              <a:t>Überschrift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FC03325-A8A9-49C7-A8EE-88E6668CB3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2027238" y="2384883"/>
            <a:ext cx="9145587" cy="3492041"/>
          </a:xfrm>
        </p:spPr>
        <p:txBody>
          <a:bodyPr/>
          <a:lstStyle>
            <a:lvl1pPr marL="358775" indent="-358775">
              <a:spcAft>
                <a:spcPts val="600"/>
              </a:spcAft>
              <a:defRPr sz="2400" b="1">
                <a:solidFill>
                  <a:schemeClr val="accent2"/>
                </a:solidFill>
              </a:defRPr>
            </a:lvl1pPr>
            <a:lvl2pPr marL="269875" indent="-269875">
              <a:spcAft>
                <a:spcPts val="600"/>
              </a:spcAft>
              <a:buFont typeface="Wingdings 3" panose="05040102010807070707" pitchFamily="18" charset="2"/>
              <a:buChar char="Ò"/>
              <a:defRPr/>
            </a:lvl2pPr>
            <a:lvl3pPr marL="804863" indent="-271463">
              <a:spcAft>
                <a:spcPts val="600"/>
              </a:spcAft>
              <a:defRPr/>
            </a:lvl3pPr>
            <a:lvl4pPr marL="1346200" indent="-268288">
              <a:spcAft>
                <a:spcPts val="600"/>
              </a:spcAft>
              <a:defRPr/>
            </a:lvl4pPr>
            <a:lvl5pPr marL="1879600" indent="-266700"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C6FB52F-9308-41D2-9BCC-1505F02F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341260" y="6481720"/>
            <a:ext cx="443372" cy="18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>
              <a:lnSpc>
                <a:spcPts val="1200"/>
              </a:lnSpc>
            </a:pPr>
            <a:fld id="{AA1AFE9F-4FFA-40F3-946C-5B485D02F4ED}" type="slidenum">
              <a:rPr lang="de-DE" sz="900" b="0" spc="20" baseline="0" smtClean="0">
                <a:solidFill>
                  <a:schemeClr val="tx1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de-DE" sz="900" b="0" spc="20" baseline="0">
              <a:solidFill>
                <a:schemeClr val="tx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DD17E93-6847-CBB5-B9BB-4D957C24D827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171987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600F8-8932-4173-99E6-EF778A214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de-DE"/>
              <a:t>Überschrift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64C841B-1949-4702-96AE-740240434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341260" y="6481720"/>
            <a:ext cx="443372" cy="18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>
              <a:lnSpc>
                <a:spcPts val="1200"/>
              </a:lnSpc>
            </a:pPr>
            <a:fld id="{AA1AFE9F-4FFA-40F3-946C-5B485D02F4ED}" type="slidenum">
              <a:rPr lang="de-DE" sz="900" b="0" spc="20" baseline="0" smtClean="0">
                <a:solidFill>
                  <a:schemeClr val="tx1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de-DE" sz="900" b="0" spc="20" baseline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F53B0CA-3877-BCC7-5C2A-4EEBB43FD391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211683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6519215-6F82-42BF-B5FD-D1CBD9A3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1341260" y="6481720"/>
            <a:ext cx="443372" cy="18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>
              <a:lnSpc>
                <a:spcPts val="1200"/>
              </a:lnSpc>
            </a:pPr>
            <a:fld id="{AA1AFE9F-4FFA-40F3-946C-5B485D02F4ED}" type="slidenum">
              <a:rPr lang="de-DE" sz="900" b="0" spc="20" baseline="0" smtClean="0">
                <a:solidFill>
                  <a:schemeClr val="tx1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lang="de-DE" sz="900" b="0" spc="20" baseline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9BE6E64-11F0-9627-9C52-5A223E1609DD}"/>
              </a:ext>
            </a:extLst>
          </p:cNvPr>
          <p:cNvSpPr txBox="1"/>
          <p:nvPr userDrawn="1"/>
        </p:nvSpPr>
        <p:spPr>
          <a:xfrm>
            <a:off x="3237187" y="220717"/>
            <a:ext cx="2545890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de-DE" sz="1100" dirty="0"/>
              <a:t>03-IBVA-DSG Digitalisierung in Staat </a:t>
            </a:r>
            <a:br>
              <a:rPr lang="de-DE" sz="1100" dirty="0"/>
            </a:br>
            <a:r>
              <a:rPr lang="de-DE" sz="1100" dirty="0"/>
              <a:t>und Gesellschaft (</a:t>
            </a:r>
            <a:r>
              <a:rPr lang="de-DE" sz="1100" dirty="0" err="1"/>
              <a:t>WiSe</a:t>
            </a:r>
            <a:r>
              <a:rPr lang="de-DE" sz="1100" dirty="0"/>
              <a:t> 2023/24)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9E23E0B-667D-9BA2-A490-30806353C3AD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109404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1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5087937" cy="4905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8" name="Grafik 7" descr="Universität Bremen Logo">
            <a:extLst>
              <a:ext uri="{FF2B5EF4-FFF2-40B4-BE49-F238E27FC236}">
                <a16:creationId xmlns:a16="http://schemas.microsoft.com/office/drawing/2014/main" id="{0A356983-F90E-4A48-860D-1EC103066500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960688"/>
            <a:ext cx="4043364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933825"/>
            <a:ext cx="4043364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905375"/>
            <a:ext cx="4043364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884655"/>
            <a:ext cx="4043364" cy="5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5087938" y="1952625"/>
            <a:ext cx="7104062" cy="4905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3DA0664-74DA-496A-A215-87EE34D6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6096000" y="2960688"/>
            <a:ext cx="1008063" cy="38973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FB1D8DA-EE61-4B45-A0BE-6F822FC03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8155553" y="2960688"/>
            <a:ext cx="1008063" cy="38973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4141D52-3618-414B-A563-6A32A782B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10164763" y="2960688"/>
            <a:ext cx="1008063" cy="38973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038C72-B6B9-4DFA-9E8A-3DB5A4B3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A571697-891A-5A14-36F4-BF45ADED6222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72213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2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12192000" cy="4905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8" name="Grafik 7" descr="Universität Bremen Logo">
            <a:extLst>
              <a:ext uri="{FF2B5EF4-FFF2-40B4-BE49-F238E27FC236}">
                <a16:creationId xmlns:a16="http://schemas.microsoft.com/office/drawing/2014/main" id="{0A356983-F90E-4A48-860D-1EC103066500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437826"/>
            <a:ext cx="4043364" cy="242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2" y="1952626"/>
            <a:ext cx="12192002" cy="2485200"/>
          </a:xfrm>
          <a:prstGeom prst="rect">
            <a:avLst/>
          </a:prstGeom>
          <a:solidFill>
            <a:srgbClr val="FEC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05B476D-C268-4FF4-8A7C-99879001B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43363" y="2465072"/>
            <a:ext cx="8148637" cy="504000"/>
          </a:xfrm>
          <a:prstGeom prst="rect">
            <a:avLst/>
          </a:prstGeom>
          <a:solidFill>
            <a:srgbClr val="F8A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94024E5-3454-4B0A-8EB0-03BDC83D5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43363" y="3438209"/>
            <a:ext cx="8148637" cy="504000"/>
          </a:xfrm>
          <a:prstGeom prst="rect">
            <a:avLst/>
          </a:prstGeom>
          <a:solidFill>
            <a:srgbClr val="F8A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0A20AF-112F-4FB0-8A8F-78A9C6EE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80CC73B-123E-4625-31A9-B8CBEE628CA2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96784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2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12192000" cy="4905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8" name="Grafik 7" descr="Universität Bremen Logo">
            <a:extLst>
              <a:ext uri="{FF2B5EF4-FFF2-40B4-BE49-F238E27FC236}">
                <a16:creationId xmlns:a16="http://schemas.microsoft.com/office/drawing/2014/main" id="{0A356983-F90E-4A48-860D-1EC103066500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437826"/>
            <a:ext cx="4043364" cy="242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2" y="1952626"/>
            <a:ext cx="12192002" cy="2485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05B476D-C268-4FF4-8A7C-99879001B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43363" y="2465072"/>
            <a:ext cx="8148637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94024E5-3454-4B0A-8EB0-03BDC83D5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4043363" y="3438209"/>
            <a:ext cx="8148637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7B146C-35BA-4768-B22F-45F86C389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A7D63DD-2D51-A9CB-9345-95DE0AD5F26A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2063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2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12192000" cy="4905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8" name="Grafik 7" descr="Universität Bremen Logo">
            <a:extLst>
              <a:ext uri="{FF2B5EF4-FFF2-40B4-BE49-F238E27FC236}">
                <a16:creationId xmlns:a16="http://schemas.microsoft.com/office/drawing/2014/main" id="{0A356983-F90E-4A48-860D-1EC103066500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437826"/>
            <a:ext cx="4043364" cy="24201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2" y="1952626"/>
            <a:ext cx="12192002" cy="248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2EBB09-B8A8-4CC6-8B13-2F6BC4B70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685C207-977E-9098-B903-74C47A691043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116037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2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12192000" cy="4905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8" name="Grafik 7" descr="Universität Bremen Logo">
            <a:extLst>
              <a:ext uri="{FF2B5EF4-FFF2-40B4-BE49-F238E27FC236}">
                <a16:creationId xmlns:a16="http://schemas.microsoft.com/office/drawing/2014/main" id="{0A356983-F90E-4A48-860D-1EC103066500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437826"/>
            <a:ext cx="4043364" cy="2420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2" y="1952626"/>
            <a:ext cx="12192002" cy="248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2D6FCB-1930-4160-8C8E-F1281EEA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F3FCC36-ACD3-2A41-6459-FA49BE2CA843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77118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140E8EEC-46F2-4B35-87AC-700E0D244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0" y="1952625"/>
            <a:ext cx="5087938" cy="4905375"/>
          </a:xfrm>
          <a:prstGeom prst="rect">
            <a:avLst/>
          </a:prstGeom>
          <a:solidFill>
            <a:srgbClr val="D45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pic>
        <p:nvPicPr>
          <p:cNvPr id="8" name="Grafik 7" descr="Universität Bremen Logo">
            <a:extLst>
              <a:ext uri="{FF2B5EF4-FFF2-40B4-BE49-F238E27FC236}">
                <a16:creationId xmlns:a16="http://schemas.microsoft.com/office/drawing/2014/main" id="{0A356983-F90E-4A48-860D-1EC103066500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427632"/>
            <a:ext cx="2029010" cy="730343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6F3D7BA4-554E-4E23-9675-3297032C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2456688"/>
            <a:ext cx="4043364" cy="504000"/>
          </a:xfrm>
          <a:prstGeom prst="rect">
            <a:avLst/>
          </a:prstGeom>
          <a:solidFill>
            <a:srgbClr val="F4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0F5CDE-0E73-4EB1-9401-622EF3EE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3429825"/>
            <a:ext cx="4043364" cy="504000"/>
          </a:xfrm>
          <a:prstGeom prst="rect">
            <a:avLst/>
          </a:prstGeom>
          <a:solidFill>
            <a:srgbClr val="F4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71534D4-B3CD-4FDD-81C5-EF29F0218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4401375"/>
            <a:ext cx="4043364" cy="504000"/>
          </a:xfrm>
          <a:prstGeom prst="rect">
            <a:avLst/>
          </a:prstGeom>
          <a:solidFill>
            <a:srgbClr val="F4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D48A76-B6E9-4BB2-B675-8D7BC3B9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5380655"/>
            <a:ext cx="4043364" cy="504000"/>
          </a:xfrm>
          <a:prstGeom prst="rect">
            <a:avLst/>
          </a:prstGeom>
          <a:solidFill>
            <a:srgbClr val="F4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FE24309-D8CF-496E-AA1D-B664B90D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5087937" y="1952625"/>
            <a:ext cx="7104063" cy="4905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3DA0664-74DA-496A-A215-87EE34D6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6096000" y="4401374"/>
            <a:ext cx="6096000" cy="2456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07B5AA0-D076-495C-A212-0D431A036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gray">
          <a:xfrm>
            <a:off x="-1" y="6359935"/>
            <a:ext cx="4043364" cy="504000"/>
          </a:xfrm>
          <a:prstGeom prst="rect">
            <a:avLst/>
          </a:prstGeom>
          <a:solidFill>
            <a:srgbClr val="F49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1E39EE-3676-4AFC-8E01-AA965335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937" y="385178"/>
            <a:ext cx="6084888" cy="590478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9618D68-5FA1-D80F-935C-57856359ABD1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135944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C1E6E23-75A2-4A9C-970C-041E4AE5523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2027239" y="1695285"/>
            <a:ext cx="9145586" cy="5904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Überschrift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B5931B-A958-4B9A-9AE3-B1EF91278B16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2027238" y="2913286"/>
            <a:ext cx="9145587" cy="29636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63DA0C9-86BB-4A65-BB61-BD40DB4E571B}"/>
              </a:ext>
            </a:extLst>
          </p:cNvPr>
          <p:cNvSpPr/>
          <p:nvPr userDrawn="1"/>
        </p:nvSpPr>
        <p:spPr bwMode="gray">
          <a:xfrm>
            <a:off x="3328986" y="276086"/>
            <a:ext cx="2304256" cy="447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ts val="1200"/>
              </a:lnSpc>
            </a:pPr>
            <a:r>
              <a:rPr lang="de-DE" sz="1050" b="0" i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03-IBVA-DSG Digitalisierung von Staat und Gesellschaft (</a:t>
            </a:r>
            <a:r>
              <a:rPr lang="de-DE" sz="1050" b="0" i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WiSe</a:t>
            </a:r>
            <a:r>
              <a:rPr lang="de-DE" sz="1050" b="0" i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2023/24)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14FB7B2-AF36-43C6-AAEC-A3F41A7EE3A6}"/>
              </a:ext>
            </a:extLst>
          </p:cNvPr>
          <p:cNvSpPr/>
          <p:nvPr userDrawn="1"/>
        </p:nvSpPr>
        <p:spPr bwMode="gray">
          <a:xfrm>
            <a:off x="7149159" y="276087"/>
            <a:ext cx="1853160" cy="447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ts val="1200"/>
              </a:lnSpc>
            </a:pPr>
            <a:r>
              <a:rPr lang="de-DE" sz="1050" b="0" spc="2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Prof. Dr. Dr. Björn </a:t>
            </a:r>
            <a:r>
              <a:rPr lang="de-DE" sz="1050" b="0" spc="20" baseline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Niehaves</a:t>
            </a:r>
            <a:endParaRPr lang="de-DE" sz="1050" b="0" spc="20" baseline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lnSpc>
                <a:spcPts val="1200"/>
              </a:lnSpc>
            </a:pPr>
            <a:r>
              <a:rPr lang="de-DE" sz="1050" b="0" spc="2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Luca T. Bauer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D8A8714-19A1-418A-989F-C75DCBA2F3E7}"/>
              </a:ext>
            </a:extLst>
          </p:cNvPr>
          <p:cNvSpPr/>
          <p:nvPr userDrawn="1"/>
        </p:nvSpPr>
        <p:spPr bwMode="gray">
          <a:xfrm>
            <a:off x="10385238" y="291890"/>
            <a:ext cx="1579414" cy="447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ts val="1100"/>
              </a:lnSpc>
            </a:pPr>
            <a:r>
              <a:rPr lang="de-DE" sz="1100" b="0" spc="4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Fachbereich 3 - Mathematik und Informatik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DA519DE-AED2-4D69-81A5-9C0F4CFEC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07124" y="-279412"/>
            <a:ext cx="5357528" cy="252028"/>
            <a:chOff x="6607124" y="-279412"/>
            <a:chExt cx="5357528" cy="252028"/>
          </a:xfrm>
        </p:grpSpPr>
        <p:sp>
          <p:nvSpPr>
            <p:cNvPr id="15" name="Eckige Klammer rechts 14">
              <a:extLst>
                <a:ext uri="{FF2B5EF4-FFF2-40B4-BE49-F238E27FC236}">
                  <a16:creationId xmlns:a16="http://schemas.microsoft.com/office/drawing/2014/main" id="{89ADBADE-F589-410F-AB02-1685B9054F34}"/>
                </a:ext>
              </a:extLst>
            </p:cNvPr>
            <p:cNvSpPr/>
            <p:nvPr userDrawn="1"/>
          </p:nvSpPr>
          <p:spPr bwMode="gray">
            <a:xfrm rot="16200000">
              <a:off x="9192045" y="-2862709"/>
              <a:ext cx="189310" cy="5355904"/>
            </a:xfrm>
            <a:prstGeom prst="rightBracket">
              <a:avLst>
                <a:gd name="adj" fmla="val 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2584FAE8-BA03-4EAB-BCAF-73D709879034}"/>
                </a:ext>
              </a:extLst>
            </p:cNvPr>
            <p:cNvSpPr/>
            <p:nvPr userDrawn="1"/>
          </p:nvSpPr>
          <p:spPr bwMode="gray">
            <a:xfrm>
              <a:off x="6607124" y="-216694"/>
              <a:ext cx="5355904" cy="1893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>
                <a:lnSpc>
                  <a:spcPts val="1200"/>
                </a:lnSpc>
              </a:pPr>
              <a:r>
                <a:rPr lang="de-DE" sz="900" b="0" spc="20" baseline="0">
                  <a:solidFill>
                    <a:schemeClr val="bg1">
                      <a:lumMod val="50000"/>
                    </a:schemeClr>
                  </a:solidFill>
                </a:rPr>
                <a:t>Eingabe im Folienmaster (Ansicht &gt; Folienmaster)</a:t>
              </a:r>
            </a:p>
          </p:txBody>
        </p:sp>
      </p:grpSp>
      <p:pic>
        <p:nvPicPr>
          <p:cNvPr id="18" name="Grafik 17" descr="Universität Bremen Logo">
            <a:extLst>
              <a:ext uri="{FF2B5EF4-FFF2-40B4-BE49-F238E27FC236}">
                <a16:creationId xmlns:a16="http://schemas.microsoft.com/office/drawing/2014/main" id="{906DDA9E-2782-45F0-BC36-C40076982A08}"/>
              </a:ext>
            </a:extLst>
          </p:cNvPr>
          <p:cNvPicPr/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42728" y="289509"/>
            <a:ext cx="1324159" cy="47663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1DF1D78-9E34-4F44-3304-EAE9AD76462E}"/>
              </a:ext>
            </a:extLst>
          </p:cNvPr>
          <p:cNvSpPr/>
          <p:nvPr userDrawn="1"/>
        </p:nvSpPr>
        <p:spPr>
          <a:xfrm>
            <a:off x="3046413" y="0"/>
            <a:ext cx="9145587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49684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9" r:id="rId3"/>
    <p:sldLayoutId id="2147483670" r:id="rId4"/>
    <p:sldLayoutId id="2147483663" r:id="rId5"/>
    <p:sldLayoutId id="2147483671" r:id="rId6"/>
    <p:sldLayoutId id="2147483672" r:id="rId7"/>
    <p:sldLayoutId id="2147483673" r:id="rId8"/>
    <p:sldLayoutId id="2147483664" r:id="rId9"/>
    <p:sldLayoutId id="2147483665" r:id="rId10"/>
    <p:sldLayoutId id="2147483666" r:id="rId11"/>
    <p:sldLayoutId id="2147483674" r:id="rId12"/>
    <p:sldLayoutId id="2147483675" r:id="rId13"/>
    <p:sldLayoutId id="2147483667" r:id="rId14"/>
    <p:sldLayoutId id="2147483676" r:id="rId15"/>
    <p:sldLayoutId id="2147483677" r:id="rId16"/>
    <p:sldLayoutId id="2147483649" r:id="rId17"/>
    <p:sldLayoutId id="2147483678" r:id="rId18"/>
    <p:sldLayoutId id="2147483659" r:id="rId19"/>
    <p:sldLayoutId id="2147483679" r:id="rId20"/>
    <p:sldLayoutId id="2147483660" r:id="rId21"/>
    <p:sldLayoutId id="2147483661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50" r:id="rId28"/>
    <p:sldLayoutId id="2147483656" r:id="rId29"/>
    <p:sldLayoutId id="2147483657" r:id="rId30"/>
    <p:sldLayoutId id="2147483658" r:id="rId31"/>
    <p:sldLayoutId id="2147483654" r:id="rId32"/>
    <p:sldLayoutId id="214748365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4000"/>
        </a:lnSpc>
        <a:spcBef>
          <a:spcPts val="0"/>
        </a:spcBef>
        <a:buFont typeface="Wingdings 3" panose="05040102010807070707" pitchFamily="18" charset="2"/>
        <a:buChar char=""/>
        <a:defRPr sz="18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‒"/>
        <a:defRPr sz="18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341438" indent="-2667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‒"/>
        <a:defRPr sz="18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882775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‒"/>
        <a:defRPr sz="18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422525" indent="-2667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‒"/>
        <a:defRPr sz="18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475" userDrawn="1">
          <p15:clr>
            <a:srgbClr val="F26B43"/>
          </p15:clr>
        </p15:guide>
        <p15:guide id="4" pos="3205" userDrawn="1">
          <p15:clr>
            <a:srgbClr val="F26B43"/>
          </p15:clr>
        </p15:guide>
        <p15:guide id="5" pos="2547" userDrawn="1">
          <p15:clr>
            <a:srgbClr val="F26B43"/>
          </p15:clr>
        </p15:guide>
        <p15:guide id="6" pos="5133" userDrawn="1">
          <p15:clr>
            <a:srgbClr val="F26B43"/>
          </p15:clr>
        </p15:guide>
        <p15:guide id="7" pos="5768" userDrawn="1">
          <p15:clr>
            <a:srgbClr val="F26B43"/>
          </p15:clr>
        </p15:guide>
        <p15:guide id="8" pos="1912" userDrawn="1">
          <p15:clr>
            <a:srgbClr val="F26B43"/>
          </p15:clr>
        </p15:guide>
        <p15:guide id="9" pos="1277" userDrawn="1">
          <p15:clr>
            <a:srgbClr val="F26B43"/>
          </p15:clr>
        </p15:guide>
        <p15:guide id="10" pos="6403" userDrawn="1">
          <p15:clr>
            <a:srgbClr val="F26B43"/>
          </p15:clr>
        </p15:guide>
        <p15:guide id="11" pos="7038" userDrawn="1">
          <p15:clr>
            <a:srgbClr val="F26B43"/>
          </p15:clr>
        </p15:guide>
        <p15:guide id="12" pos="642" userDrawn="1">
          <p15:clr>
            <a:srgbClr val="F26B43"/>
          </p15:clr>
        </p15:guide>
        <p15:guide id="13" orient="horz" pos="1230" userDrawn="1">
          <p15:clr>
            <a:srgbClr val="F26B43"/>
          </p15:clr>
        </p15:guide>
        <p15:guide id="14" orient="horz" pos="1865" userDrawn="1">
          <p15:clr>
            <a:srgbClr val="F26B43"/>
          </p15:clr>
        </p15:guide>
        <p15:guide id="15" orient="horz" pos="2478" userDrawn="1">
          <p15:clr>
            <a:srgbClr val="F26B43"/>
          </p15:clr>
        </p15:guide>
        <p15:guide id="16" orient="horz" pos="3090" userDrawn="1">
          <p15:clr>
            <a:srgbClr val="F26B43"/>
          </p15:clr>
        </p15:guide>
        <p15:guide id="17" orient="horz" pos="37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 descr="Ein Bild, das Entwurf, Zeichnung, Lineart, Clipart enthält.&#10;&#10;KI-generierte Inhalte können fehlerhaft sein.">
            <a:extLst>
              <a:ext uri="{FF2B5EF4-FFF2-40B4-BE49-F238E27FC236}">
                <a16:creationId xmlns:a16="http://schemas.microsoft.com/office/drawing/2014/main" id="{B3262B02-1E01-9A15-A789-525D23C8DC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/>
          <a:stretch>
            <a:fillRect/>
          </a:stretch>
        </p:blipFill>
        <p:spPr>
          <a:xfrm>
            <a:off x="2224015" y="3042577"/>
            <a:ext cx="6091737" cy="3835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8F6813-C6AE-418E-986B-967E185E7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152" y="2478478"/>
            <a:ext cx="4140460" cy="2171576"/>
          </a:xfrm>
        </p:spPr>
        <p:txBody>
          <a:bodyPr/>
          <a:lstStyle/>
          <a:p>
            <a:b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3C53DC0-1ED9-49C2-9613-8836B4A41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3176" y="2213369"/>
            <a:ext cx="4852484" cy="829208"/>
          </a:xfrm>
        </p:spPr>
        <p:txBody>
          <a:bodyPr/>
          <a:lstStyle/>
          <a:p>
            <a:pPr algn="r"/>
            <a:r>
              <a:rPr lang="en-US" b="1" dirty="0">
                <a:latin typeface="Lato"/>
                <a:ea typeface="Lato"/>
                <a:cs typeface="Lato"/>
              </a:rPr>
              <a:t>Assessing Public Procurement through Design Science: </a:t>
            </a:r>
            <a:br>
              <a:rPr lang="en-US" b="1" dirty="0">
                <a:latin typeface="Lato"/>
                <a:ea typeface="Lato"/>
                <a:cs typeface="Lato"/>
              </a:rPr>
            </a:br>
            <a:r>
              <a:rPr lang="en-US" b="1" dirty="0">
                <a:latin typeface="Lato"/>
                <a:ea typeface="Lato"/>
                <a:cs typeface="Lato"/>
              </a:rPr>
              <a:t>Including the Practitioner’s Viewpoint</a:t>
            </a:r>
            <a:endParaRPr lang="de-DE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8A76F803-0308-4ACB-80E0-A6320E562833}"/>
              </a:ext>
            </a:extLst>
          </p:cNvPr>
          <p:cNvSpPr txBox="1">
            <a:spLocks/>
          </p:cNvSpPr>
          <p:nvPr/>
        </p:nvSpPr>
        <p:spPr bwMode="gray">
          <a:xfrm>
            <a:off x="8686800" y="4251555"/>
            <a:ext cx="3288860" cy="18047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 3" panose="05040102010807070707" pitchFamily="18" charset="2"/>
              <a:buNone/>
              <a:defRPr sz="2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26. September 2025</a:t>
            </a:r>
          </a:p>
          <a:p>
            <a:pPr algn="r"/>
            <a:endParaRPr lang="de-DE" sz="2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r"/>
            <a:r>
              <a:rPr lang="de-DE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Steffen Fock</a:t>
            </a:r>
          </a:p>
          <a:p>
            <a:pPr algn="r"/>
            <a:r>
              <a:rPr lang="de-DE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Jan Westermann</a:t>
            </a:r>
          </a:p>
          <a:p>
            <a:pPr algn="r"/>
            <a:r>
              <a:rPr lang="de-DE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Jean-Pierre Tas</a:t>
            </a:r>
          </a:p>
          <a:p>
            <a:pPr algn="r"/>
            <a:r>
              <a:rPr lang="de-DE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Björn </a:t>
            </a:r>
            <a:r>
              <a:rPr lang="de-DE" sz="20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Niehaves</a:t>
            </a:r>
            <a:endParaRPr lang="de-DE" sz="2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3E99834-B4C8-44FB-0A8A-F3B23D8FD79B}"/>
              </a:ext>
            </a:extLst>
          </p:cNvPr>
          <p:cNvSpPr txBox="1"/>
          <p:nvPr/>
        </p:nvSpPr>
        <p:spPr>
          <a:xfrm>
            <a:off x="10019609" y="6350169"/>
            <a:ext cx="21723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900" i="1" dirty="0" err="1"/>
              <a:t>Endowed</a:t>
            </a:r>
            <a:r>
              <a:rPr lang="de-DE" sz="900" i="1" dirty="0"/>
              <a:t> </a:t>
            </a:r>
            <a:r>
              <a:rPr lang="de-DE" sz="900" i="1" dirty="0" err="1"/>
              <a:t>professorship</a:t>
            </a:r>
            <a:r>
              <a:rPr lang="de-DE" sz="900" i="1" dirty="0"/>
              <a:t> ‚Digital Public‘ </a:t>
            </a:r>
            <a:br>
              <a:rPr lang="de-DE" sz="900" i="1" dirty="0"/>
            </a:br>
            <a:r>
              <a:rPr lang="de-DE" sz="900" i="1" dirty="0" err="1"/>
              <a:t>funded</a:t>
            </a:r>
            <a:r>
              <a:rPr lang="de-DE" sz="900" i="1" dirty="0"/>
              <a:t> </a:t>
            </a:r>
            <a:r>
              <a:rPr lang="de-DE" sz="900" i="1" dirty="0" err="1"/>
              <a:t>by</a:t>
            </a:r>
            <a:r>
              <a:rPr lang="de-DE" sz="900" i="1" dirty="0"/>
              <a:t> Senator für Finanzen der </a:t>
            </a:r>
            <a:br>
              <a:rPr lang="de-DE" sz="900" i="1" dirty="0"/>
            </a:br>
            <a:r>
              <a:rPr lang="de-DE" sz="900" i="1" dirty="0"/>
              <a:t>Freien Hansestadt Bremen &amp; Dataport</a:t>
            </a:r>
          </a:p>
        </p:txBody>
      </p:sp>
      <p:sp>
        <p:nvSpPr>
          <p:cNvPr id="5" name="Google Shape;84;p1">
            <a:extLst>
              <a:ext uri="{FF2B5EF4-FFF2-40B4-BE49-F238E27FC236}">
                <a16:creationId xmlns:a16="http://schemas.microsoft.com/office/drawing/2014/main" id="{8410BA7A-DFE8-B76A-E763-5A576980FDAA}"/>
              </a:ext>
            </a:extLst>
          </p:cNvPr>
          <p:cNvSpPr txBox="1"/>
          <p:nvPr/>
        </p:nvSpPr>
        <p:spPr>
          <a:xfrm>
            <a:off x="386942" y="1357993"/>
            <a:ext cx="1134509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de-DE" sz="2800" b="1" dirty="0"/>
              <a:t>DISCOVER DIGITAL ADMINISTRATION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2DECEC-53F4-4A2C-BA49-7E1923C12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68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31C1-4315-D3E7-DD0E-94D93D27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80BC0EA-903F-5B1F-EA75-ACE647DF9A87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C12702E-E1A9-4EEE-9EE1-DAC22C2A7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22" name="Textfeld 4">
            <a:extLst>
              <a:ext uri="{FF2B5EF4-FFF2-40B4-BE49-F238E27FC236}">
                <a16:creationId xmlns:a16="http://schemas.microsoft.com/office/drawing/2014/main" id="{53C947F6-93BA-46C2-AF58-C9540BD19840}"/>
              </a:ext>
            </a:extLst>
          </p:cNvPr>
          <p:cNvSpPr txBox="1"/>
          <p:nvPr/>
        </p:nvSpPr>
        <p:spPr>
          <a:xfrm>
            <a:off x="288883" y="1056123"/>
            <a:ext cx="9217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b="1" dirty="0">
                <a:solidFill>
                  <a:schemeClr val="bg1"/>
                </a:solidFill>
                <a:highlight>
                  <a:srgbClr val="BC2E3A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Systematic Literature Review as Basis for Interview Guide Design</a:t>
            </a:r>
            <a:endParaRPr lang="de-DE" sz="2400" b="1" dirty="0">
              <a:solidFill>
                <a:schemeClr val="bg1"/>
              </a:solidFill>
              <a:highlight>
                <a:srgbClr val="BC2E3A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feld 1">
            <a:extLst>
              <a:ext uri="{FF2B5EF4-FFF2-40B4-BE49-F238E27FC236}">
                <a16:creationId xmlns:a16="http://schemas.microsoft.com/office/drawing/2014/main" id="{0EDDDC40-4063-4923-B6D8-77A1A86B74D9}"/>
              </a:ext>
            </a:extLst>
          </p:cNvPr>
          <p:cNvSpPr txBox="1"/>
          <p:nvPr/>
        </p:nvSpPr>
        <p:spPr>
          <a:xfrm>
            <a:off x="384313" y="6405305"/>
            <a:ext cx="42322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Steffen Fock, Jan Westermann, Jean-Pierre Tas, Björn Niehaves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00E21-28C4-47FE-8A1E-EEB50F537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33" y="1500517"/>
            <a:ext cx="4405144" cy="47897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E8D8A1-4E70-4DEB-9703-C3C3CA972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1327" y="1565713"/>
            <a:ext cx="6495435" cy="465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Scope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 IT sourcing, e-procurement, and decision support systems.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Identification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 429 records retrieved from databases.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Screening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 312 records assessed; 241 excluded as irrelevant.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Eligibility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 62 reports reviewed in depth; 18 excluded due to quality criteria.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Inclusion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 44 studies retained as evidence base.</a:t>
            </a:r>
            <a:endParaRPr kumimoji="0" lang="en-GB" altLang="en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DE" sz="2000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effectLst/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Extracted criteria informed the design of the interview guide.</a:t>
            </a:r>
          </a:p>
        </p:txBody>
      </p:sp>
    </p:spTree>
    <p:extLst>
      <p:ext uri="{BB962C8B-B14F-4D97-AF65-F5344CB8AC3E}">
        <p14:creationId xmlns:p14="http://schemas.microsoft.com/office/powerpoint/2010/main" val="943719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31C1-4315-D3E7-DD0E-94D93D27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80BC0EA-903F-5B1F-EA75-ACE647DF9A87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C12702E-E1A9-4EEE-9EE1-DAC22C2A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19" name="Rectangle 1">
            <a:extLst>
              <a:ext uri="{FF2B5EF4-FFF2-40B4-BE49-F238E27FC236}">
                <a16:creationId xmlns:a16="http://schemas.microsoft.com/office/drawing/2014/main" id="{0B4CA782-9915-42AF-B5B8-A56C9136F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805" y="5285045"/>
            <a:ext cx="1229761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DE" sz="2800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 </a:t>
            </a:r>
            <a:r>
              <a:rPr lang="en-GB" altLang="en-DE" sz="2800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Derive challenges and requirement clusters from transcripts of nine expert interviews with procurement professionals in German municipalities</a:t>
            </a:r>
            <a:r>
              <a:rPr kumimoji="0" lang="de-DE" altLang="en-D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kumimoji="0" lang="en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Textfeld 4">
            <a:extLst>
              <a:ext uri="{FF2B5EF4-FFF2-40B4-BE49-F238E27FC236}">
                <a16:creationId xmlns:a16="http://schemas.microsoft.com/office/drawing/2014/main" id="{53C947F6-93BA-46C2-AF58-C9540BD19840}"/>
              </a:ext>
            </a:extLst>
          </p:cNvPr>
          <p:cNvSpPr txBox="1"/>
          <p:nvPr/>
        </p:nvSpPr>
        <p:spPr>
          <a:xfrm>
            <a:off x="288883" y="1056123"/>
            <a:ext cx="3807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 err="1">
                <a:solidFill>
                  <a:schemeClr val="bg1"/>
                </a:solidFill>
                <a:highlight>
                  <a:srgbClr val="BC2E3A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Conducting</a:t>
            </a:r>
            <a:r>
              <a:rPr lang="de-DE" sz="2400" b="1" dirty="0">
                <a:solidFill>
                  <a:schemeClr val="bg1"/>
                </a:solidFill>
                <a:highlight>
                  <a:srgbClr val="BC2E3A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BC2E3A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de-DE" sz="2400" b="1" dirty="0">
                <a:solidFill>
                  <a:schemeClr val="bg1"/>
                </a:solidFill>
                <a:highlight>
                  <a:srgbClr val="BC2E3A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Interviews</a:t>
            </a:r>
          </a:p>
        </p:txBody>
      </p:sp>
      <p:sp>
        <p:nvSpPr>
          <p:cNvPr id="12" name="Textfeld 1">
            <a:extLst>
              <a:ext uri="{FF2B5EF4-FFF2-40B4-BE49-F238E27FC236}">
                <a16:creationId xmlns:a16="http://schemas.microsoft.com/office/drawing/2014/main" id="{0EDDDC40-4063-4923-B6D8-77A1A86B74D9}"/>
              </a:ext>
            </a:extLst>
          </p:cNvPr>
          <p:cNvSpPr txBox="1"/>
          <p:nvPr/>
        </p:nvSpPr>
        <p:spPr>
          <a:xfrm>
            <a:off x="384313" y="6405305"/>
            <a:ext cx="42322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Steffen Fock, Jan Westermann, Jean-Pierre Tas, Björn Niehaves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AF4D3E-D45C-438C-9562-703D4A8A7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097" y="1297578"/>
            <a:ext cx="2363552" cy="23635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D96DDB-F2B4-4660-8637-1DE7168D5E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13" y="1061541"/>
            <a:ext cx="2211810" cy="14085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70753C-CB2D-4DC2-80FF-D5A123C792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707" y="1209065"/>
            <a:ext cx="1748573" cy="9280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BDDD84-7D6F-491B-95E0-C16FC276F1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34" y="2000827"/>
            <a:ext cx="3352799" cy="2514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BA3B5-A9EF-4CC8-BA66-1761841516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1" y="3752230"/>
            <a:ext cx="2806543" cy="11226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0491FC-C28A-4B5D-A984-E2B2FFAFD7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1" y="1674699"/>
            <a:ext cx="4294137" cy="10237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99CFDA8-95AC-47D8-BA5B-EA903E6426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97" y="2341828"/>
            <a:ext cx="2108462" cy="18327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89EBDAC-A749-476A-9255-9B269FB79D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699" y="3889977"/>
            <a:ext cx="3595396" cy="125089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851F61C-64A1-4240-815F-6834A89C24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84465" y="3084219"/>
            <a:ext cx="2946400" cy="13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3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31C1-4315-D3E7-DD0E-94D93D27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80BC0EA-903F-5B1F-EA75-ACE647DF9A87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C12702E-E1A9-4EEE-9EE1-DAC22C2A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22" name="Textfeld 4">
            <a:extLst>
              <a:ext uri="{FF2B5EF4-FFF2-40B4-BE49-F238E27FC236}">
                <a16:creationId xmlns:a16="http://schemas.microsoft.com/office/drawing/2014/main" id="{53C947F6-93BA-46C2-AF58-C9540BD19840}"/>
              </a:ext>
            </a:extLst>
          </p:cNvPr>
          <p:cNvSpPr txBox="1"/>
          <p:nvPr/>
        </p:nvSpPr>
        <p:spPr>
          <a:xfrm>
            <a:off x="288883" y="1056123"/>
            <a:ext cx="691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Challenges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from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the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Practitioner‘s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Viewpoint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: </a:t>
            </a:r>
          </a:p>
        </p:txBody>
      </p:sp>
      <p:sp>
        <p:nvSpPr>
          <p:cNvPr id="12" name="Textfeld 1">
            <a:extLst>
              <a:ext uri="{FF2B5EF4-FFF2-40B4-BE49-F238E27FC236}">
                <a16:creationId xmlns:a16="http://schemas.microsoft.com/office/drawing/2014/main" id="{0EDDDC40-4063-4923-B6D8-77A1A86B74D9}"/>
              </a:ext>
            </a:extLst>
          </p:cNvPr>
          <p:cNvSpPr txBox="1"/>
          <p:nvPr/>
        </p:nvSpPr>
        <p:spPr>
          <a:xfrm>
            <a:off x="384313" y="6405305"/>
            <a:ext cx="42322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Steffen Fock, Jan Westermann, Jean-Pierre Tas, Björn Niehaves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1A41018-C20A-4790-857B-DE5921F56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83" y="2089335"/>
            <a:ext cx="1181280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DE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360814-0CB7-48B2-A67E-F2391FC60036}"/>
              </a:ext>
            </a:extLst>
          </p:cNvPr>
          <p:cNvSpPr txBox="1"/>
          <p:nvPr/>
        </p:nvSpPr>
        <p:spPr>
          <a:xfrm>
            <a:off x="384313" y="1650157"/>
            <a:ext cx="1152000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Challenge: Neutral formulation of requirements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Departments struggle to describe needs through performance-based criteria, but often specify concrete products instead.</a:t>
            </a:r>
          </a:p>
          <a:p>
            <a:endParaRPr lang="en-GB" sz="22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Interview examples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Frequent product references (e.g., Windows as operating system, specific hardware).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Requirements expressed as product names rather than functional needs.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Reliance on outdated templates containing non-neutral product descriptions.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Hidden </a:t>
            </a:r>
            <a:r>
              <a:rPr lang="en-GB" sz="2200" dirty="0" err="1">
                <a:latin typeface="Roboto" panose="02000000000000000000" pitchFamily="2" charset="0"/>
                <a:ea typeface="Roboto" panose="02000000000000000000" pitchFamily="2" charset="0"/>
              </a:rPr>
              <a:t>favoritism</a:t>
            </a: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 in requirement formulation.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Derived requirement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n-GB" sz="2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Product mandate detector / neutrality control</a:t>
            </a:r>
            <a:r>
              <a:rPr lang="en-GB" sz="2200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to ensure performance-based and legally compliant requirement descriptions.</a:t>
            </a:r>
          </a:p>
        </p:txBody>
      </p:sp>
    </p:spTree>
    <p:extLst>
      <p:ext uri="{BB962C8B-B14F-4D97-AF65-F5344CB8AC3E}">
        <p14:creationId xmlns:p14="http://schemas.microsoft.com/office/powerpoint/2010/main" val="464961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31C1-4315-D3E7-DD0E-94D93D27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80BC0EA-903F-5B1F-EA75-ACE647DF9A87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C12702E-E1A9-4EEE-9EE1-DAC22C2A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12" name="Textfeld 1">
            <a:extLst>
              <a:ext uri="{FF2B5EF4-FFF2-40B4-BE49-F238E27FC236}">
                <a16:creationId xmlns:a16="http://schemas.microsoft.com/office/drawing/2014/main" id="{0EDDDC40-4063-4923-B6D8-77A1A86B74D9}"/>
              </a:ext>
            </a:extLst>
          </p:cNvPr>
          <p:cNvSpPr txBox="1"/>
          <p:nvPr/>
        </p:nvSpPr>
        <p:spPr>
          <a:xfrm>
            <a:off x="384313" y="6405305"/>
            <a:ext cx="42322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Steffen Fock, Jan Westermann, Jean-Pierre Tas, Björn Niehaves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1A41018-C20A-4790-857B-DE5921F56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83" y="2089335"/>
            <a:ext cx="1181280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DE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570C6A87-6194-4D3E-B7E2-02C9084B73AE}"/>
              </a:ext>
            </a:extLst>
          </p:cNvPr>
          <p:cNvSpPr txBox="1"/>
          <p:nvPr/>
        </p:nvSpPr>
        <p:spPr>
          <a:xfrm>
            <a:off x="288883" y="1056123"/>
            <a:ext cx="691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Challenges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from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the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Practitioner‘s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Viewpoint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48CE2D-2E75-4DB1-9C06-8E34D4A0EE71}"/>
              </a:ext>
            </a:extLst>
          </p:cNvPr>
          <p:cNvSpPr txBox="1"/>
          <p:nvPr/>
        </p:nvSpPr>
        <p:spPr>
          <a:xfrm>
            <a:off x="336598" y="1690062"/>
            <a:ext cx="1161543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Challenge: Plausibility across tender documents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Information is scattered across multiple documents, making consistency checks difficult.</a:t>
            </a:r>
          </a:p>
          <a:p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Interview examples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Deadlines appear in several documents; changes in one file must be updated manually in all others.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Inconsistent information between summaries and detailed forms (e.g., required attachments).</a:t>
            </a:r>
          </a:p>
          <a:p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Derived requirement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GB" sz="2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Cross-document plausibility checks and automated change log</a:t>
            </a:r>
            <a:r>
              <a:rPr lang="en-GB" sz="2200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to ensure consistency and reduce manual errors.</a:t>
            </a:r>
          </a:p>
        </p:txBody>
      </p:sp>
    </p:spTree>
    <p:extLst>
      <p:ext uri="{BB962C8B-B14F-4D97-AF65-F5344CB8AC3E}">
        <p14:creationId xmlns:p14="http://schemas.microsoft.com/office/powerpoint/2010/main" val="2620351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31C1-4315-D3E7-DD0E-94D93D27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80BC0EA-903F-5B1F-EA75-ACE647DF9A87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C12702E-E1A9-4EEE-9EE1-DAC22C2A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12" name="Textfeld 1">
            <a:extLst>
              <a:ext uri="{FF2B5EF4-FFF2-40B4-BE49-F238E27FC236}">
                <a16:creationId xmlns:a16="http://schemas.microsoft.com/office/drawing/2014/main" id="{0EDDDC40-4063-4923-B6D8-77A1A86B74D9}"/>
              </a:ext>
            </a:extLst>
          </p:cNvPr>
          <p:cNvSpPr txBox="1"/>
          <p:nvPr/>
        </p:nvSpPr>
        <p:spPr>
          <a:xfrm>
            <a:off x="384313" y="6405305"/>
            <a:ext cx="42322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Steffen Fock, Jan Westermann, Jean-Pierre Tas, Björn Niehaves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1A41018-C20A-4790-857B-DE5921F56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83" y="2089335"/>
            <a:ext cx="1181280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DE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786014B1-21A4-4129-A222-CD2A85DE4FD7}"/>
              </a:ext>
            </a:extLst>
          </p:cNvPr>
          <p:cNvSpPr txBox="1"/>
          <p:nvPr/>
        </p:nvSpPr>
        <p:spPr>
          <a:xfrm>
            <a:off x="288883" y="1056123"/>
            <a:ext cx="691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Challenges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from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the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Practitioner‘s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Viewpoint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E602AA-E98A-440D-B93F-662694EE5FC3}"/>
              </a:ext>
            </a:extLst>
          </p:cNvPr>
          <p:cNvSpPr txBox="1"/>
          <p:nvPr/>
        </p:nvSpPr>
        <p:spPr>
          <a:xfrm>
            <a:off x="384312" y="1671522"/>
            <a:ext cx="1151999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Challenge: Law &amp; procedure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Strict legal requirements and procedures leave no room for formal errors.</a:t>
            </a:r>
          </a:p>
          <a:p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Interview examples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Missed deadlines or procedural errors due to inconsistent information across documents.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High workload from filling in e-forms (several hours per tender, depending on complexity).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Risk of bid protests triggered by minor formal mistakes.</a:t>
            </a:r>
          </a:p>
          <a:p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Derived requirement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GB" sz="2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Compliance / forms assistant</a:t>
            </a:r>
            <a:r>
              <a:rPr lang="en-GB" sz="2200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to reduce workload, ensure consistency, and prevent formal errors.</a:t>
            </a:r>
          </a:p>
        </p:txBody>
      </p:sp>
    </p:spTree>
    <p:extLst>
      <p:ext uri="{BB962C8B-B14F-4D97-AF65-F5344CB8AC3E}">
        <p14:creationId xmlns:p14="http://schemas.microsoft.com/office/powerpoint/2010/main" val="3917571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31C1-4315-D3E7-DD0E-94D93D27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80BC0EA-903F-5B1F-EA75-ACE647DF9A87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C12702E-E1A9-4EEE-9EE1-DAC22C2A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12" name="Textfeld 1">
            <a:extLst>
              <a:ext uri="{FF2B5EF4-FFF2-40B4-BE49-F238E27FC236}">
                <a16:creationId xmlns:a16="http://schemas.microsoft.com/office/drawing/2014/main" id="{0EDDDC40-4063-4923-B6D8-77A1A86B74D9}"/>
              </a:ext>
            </a:extLst>
          </p:cNvPr>
          <p:cNvSpPr txBox="1"/>
          <p:nvPr/>
        </p:nvSpPr>
        <p:spPr>
          <a:xfrm>
            <a:off x="384313" y="6405305"/>
            <a:ext cx="42322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Steffen Fock, Jan Westermann, Jean-Pierre Tas, Björn Niehaves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1A41018-C20A-4790-857B-DE5921F56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83" y="2089335"/>
            <a:ext cx="1181280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DE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5DDB047A-DD5E-42BA-9C3B-1388A0C1C2A8}"/>
              </a:ext>
            </a:extLst>
          </p:cNvPr>
          <p:cNvSpPr txBox="1"/>
          <p:nvPr/>
        </p:nvSpPr>
        <p:spPr>
          <a:xfrm>
            <a:off x="288883" y="1056123"/>
            <a:ext cx="691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Challenges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from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the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Practitioner‘s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Viewpoint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65F294-6EC6-4007-A21A-F298C470013C}"/>
              </a:ext>
            </a:extLst>
          </p:cNvPr>
          <p:cNvSpPr txBox="1"/>
          <p:nvPr/>
        </p:nvSpPr>
        <p:spPr>
          <a:xfrm>
            <a:off x="384313" y="1717608"/>
            <a:ext cx="1151999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Challenge: Time constraints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Sensitive procurement processes involving many stakeholders are difficult to complete within strict timelines.</a:t>
            </a:r>
          </a:p>
          <a:p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Interview examples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Lengthy and error-prone procedures applied even to time-critical services (e.g., administrative IT, printing equipment, school transportation).</a:t>
            </a:r>
          </a:p>
          <a:p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Derived requirement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GB" sz="2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Deadline notifications and early screening tools</a:t>
            </a:r>
            <a:r>
              <a:rPr lang="en-GB" sz="2200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to support timely completion and reduce risks in urgent procurements.</a:t>
            </a:r>
          </a:p>
        </p:txBody>
      </p:sp>
    </p:spTree>
    <p:extLst>
      <p:ext uri="{BB962C8B-B14F-4D97-AF65-F5344CB8AC3E}">
        <p14:creationId xmlns:p14="http://schemas.microsoft.com/office/powerpoint/2010/main" val="1559547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31C1-4315-D3E7-DD0E-94D93D27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80BC0EA-903F-5B1F-EA75-ACE647DF9A87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C12702E-E1A9-4EEE-9EE1-DAC22C2A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12" name="Textfeld 1">
            <a:extLst>
              <a:ext uri="{FF2B5EF4-FFF2-40B4-BE49-F238E27FC236}">
                <a16:creationId xmlns:a16="http://schemas.microsoft.com/office/drawing/2014/main" id="{0EDDDC40-4063-4923-B6D8-77A1A86B74D9}"/>
              </a:ext>
            </a:extLst>
          </p:cNvPr>
          <p:cNvSpPr txBox="1"/>
          <p:nvPr/>
        </p:nvSpPr>
        <p:spPr>
          <a:xfrm>
            <a:off x="384313" y="6405305"/>
            <a:ext cx="42322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Steffen Fock, Jan Westermann, Jean-Pierre Tas, Björn Niehaves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1A41018-C20A-4790-857B-DE5921F56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83" y="2089335"/>
            <a:ext cx="1181280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DE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80BF556F-4E8B-4533-83AA-645E099F0450}"/>
              </a:ext>
            </a:extLst>
          </p:cNvPr>
          <p:cNvSpPr txBox="1"/>
          <p:nvPr/>
        </p:nvSpPr>
        <p:spPr>
          <a:xfrm>
            <a:off x="288883" y="1056123"/>
            <a:ext cx="691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Challenges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from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the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Practitioner‘s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Viewpoint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06CA12-DD76-40BD-BE59-1589442EF5CA}"/>
              </a:ext>
            </a:extLst>
          </p:cNvPr>
          <p:cNvSpPr txBox="1"/>
          <p:nvPr/>
        </p:nvSpPr>
        <p:spPr>
          <a:xfrm>
            <a:off x="384313" y="1642751"/>
            <a:ext cx="1129020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Challenge: Organizational competences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Decentralized structures and uneven skill availability hinder efficient procurement processes.</a:t>
            </a:r>
          </a:p>
          <a:p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Interview examples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Varying levels of know-how lead to frequent corrections and process interruptions.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Fragmented setup across municipal, regional, and national levels prevents sharing of best practices and systematic knowledge exchange.</a:t>
            </a:r>
          </a:p>
          <a:p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Derived requirement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GB" sz="2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Guided workflows and best practice repository</a:t>
            </a:r>
            <a:r>
              <a:rPr lang="en-GB" sz="2200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to support consistent quality and organizational learning.</a:t>
            </a:r>
          </a:p>
        </p:txBody>
      </p:sp>
    </p:spTree>
    <p:extLst>
      <p:ext uri="{BB962C8B-B14F-4D97-AF65-F5344CB8AC3E}">
        <p14:creationId xmlns:p14="http://schemas.microsoft.com/office/powerpoint/2010/main" val="1157682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31C1-4315-D3E7-DD0E-94D93D27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80BC0EA-903F-5B1F-EA75-ACE647DF9A87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C12702E-E1A9-4EEE-9EE1-DAC22C2A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12" name="Textfeld 1">
            <a:extLst>
              <a:ext uri="{FF2B5EF4-FFF2-40B4-BE49-F238E27FC236}">
                <a16:creationId xmlns:a16="http://schemas.microsoft.com/office/drawing/2014/main" id="{0EDDDC40-4063-4923-B6D8-77A1A86B74D9}"/>
              </a:ext>
            </a:extLst>
          </p:cNvPr>
          <p:cNvSpPr txBox="1"/>
          <p:nvPr/>
        </p:nvSpPr>
        <p:spPr>
          <a:xfrm>
            <a:off x="384313" y="6405305"/>
            <a:ext cx="42322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Steffen Fock, Jan Westermann, Jean-Pierre Tas, Björn Niehaves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1A41018-C20A-4790-857B-DE5921F56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83" y="2089335"/>
            <a:ext cx="1181280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DE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EADDD119-DC8B-471A-97D6-B80B9CC8A3C8}"/>
              </a:ext>
            </a:extLst>
          </p:cNvPr>
          <p:cNvSpPr txBox="1"/>
          <p:nvPr/>
        </p:nvSpPr>
        <p:spPr>
          <a:xfrm>
            <a:off x="288883" y="1056123"/>
            <a:ext cx="691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Challenges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from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the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Practitioner‘s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Viewpoint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EFB50-AD4A-48A7-B1FF-D3BA87F1B04D}"/>
              </a:ext>
            </a:extLst>
          </p:cNvPr>
          <p:cNvSpPr txBox="1"/>
          <p:nvPr/>
        </p:nvSpPr>
        <p:spPr>
          <a:xfrm>
            <a:off x="361135" y="1658448"/>
            <a:ext cx="11543177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Challenge: Market &amp; vendors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Limited market research mechanisms restrict diversity and innovation in procurement.</a:t>
            </a:r>
          </a:p>
          <a:p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Interview examples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Lack of knowledge and time prevents prior market research.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Large vendors dominate tenders, while start-ups are rarely considered due to low visibility.</a:t>
            </a:r>
          </a:p>
          <a:p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Derived requirement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GB" sz="2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Market navigator / matchmaker</a:t>
            </a:r>
            <a:r>
              <a:rPr lang="en-GB" sz="2200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to broaden market overview and facilitate access for innovative suppliers.</a:t>
            </a:r>
          </a:p>
        </p:txBody>
      </p:sp>
    </p:spTree>
    <p:extLst>
      <p:ext uri="{BB962C8B-B14F-4D97-AF65-F5344CB8AC3E}">
        <p14:creationId xmlns:p14="http://schemas.microsoft.com/office/powerpoint/2010/main" val="2699396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31C1-4315-D3E7-DD0E-94D93D27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80BC0EA-903F-5B1F-EA75-ACE647DF9A87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C12702E-E1A9-4EEE-9EE1-DAC22C2A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12" name="Textfeld 1">
            <a:extLst>
              <a:ext uri="{FF2B5EF4-FFF2-40B4-BE49-F238E27FC236}">
                <a16:creationId xmlns:a16="http://schemas.microsoft.com/office/drawing/2014/main" id="{0EDDDC40-4063-4923-B6D8-77A1A86B74D9}"/>
              </a:ext>
            </a:extLst>
          </p:cNvPr>
          <p:cNvSpPr txBox="1"/>
          <p:nvPr/>
        </p:nvSpPr>
        <p:spPr>
          <a:xfrm>
            <a:off x="384313" y="6405305"/>
            <a:ext cx="42322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Steffen Fock, Jan Westermann, Jean-Pierre Tas, Björn Niehaves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1A41018-C20A-4790-857B-DE5921F56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83" y="2089335"/>
            <a:ext cx="1181280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DE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feld 4">
            <a:extLst>
              <a:ext uri="{FF2B5EF4-FFF2-40B4-BE49-F238E27FC236}">
                <a16:creationId xmlns:a16="http://schemas.microsoft.com/office/drawing/2014/main" id="{3EBAE224-DEC4-49FA-893D-55065F44A1AA}"/>
              </a:ext>
            </a:extLst>
          </p:cNvPr>
          <p:cNvSpPr txBox="1"/>
          <p:nvPr/>
        </p:nvSpPr>
        <p:spPr>
          <a:xfrm>
            <a:off x="288883" y="1056123"/>
            <a:ext cx="691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Challenges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from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the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Practitioner‘s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Viewpoint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68E6E5-FD8D-416A-8030-9B8AC48687D5}"/>
              </a:ext>
            </a:extLst>
          </p:cNvPr>
          <p:cNvSpPr txBox="1"/>
          <p:nvPr/>
        </p:nvSpPr>
        <p:spPr>
          <a:xfrm>
            <a:off x="384312" y="1636651"/>
            <a:ext cx="1144802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Challenge: Interoperability &amp; lock-in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Heterogeneous and highly specialized procurement infrastructures create dependency and reduce flexibility.</a:t>
            </a:r>
          </a:p>
          <a:p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Interview examples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Proprietary interfaces hinder interoperability and require repeated retraining of staff.</a:t>
            </a:r>
          </a:p>
          <a:p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Derived requirement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GB" sz="2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Interface openness via APIs</a:t>
            </a:r>
            <a:r>
              <a:rPr lang="en-GB" sz="2200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to enable integration, reduce lock-in effects, and support flexible procurement processes.</a:t>
            </a:r>
          </a:p>
        </p:txBody>
      </p:sp>
    </p:spTree>
    <p:extLst>
      <p:ext uri="{BB962C8B-B14F-4D97-AF65-F5344CB8AC3E}">
        <p14:creationId xmlns:p14="http://schemas.microsoft.com/office/powerpoint/2010/main" val="1696736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31C1-4315-D3E7-DD0E-94D93D27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80BC0EA-903F-5B1F-EA75-ACE647DF9A87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C12702E-E1A9-4EEE-9EE1-DAC22C2A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12" name="Textfeld 1">
            <a:extLst>
              <a:ext uri="{FF2B5EF4-FFF2-40B4-BE49-F238E27FC236}">
                <a16:creationId xmlns:a16="http://schemas.microsoft.com/office/drawing/2014/main" id="{0EDDDC40-4063-4923-B6D8-77A1A86B74D9}"/>
              </a:ext>
            </a:extLst>
          </p:cNvPr>
          <p:cNvSpPr txBox="1"/>
          <p:nvPr/>
        </p:nvSpPr>
        <p:spPr>
          <a:xfrm>
            <a:off x="384313" y="6405305"/>
            <a:ext cx="42322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Steffen Fock, Jan Westermann, Jean-Pierre Tas, Björn Niehaves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1A41018-C20A-4790-857B-DE5921F56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483" y="2089335"/>
            <a:ext cx="1181280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DE" sz="2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DE" altLang="en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feld 4">
            <a:extLst>
              <a:ext uri="{FF2B5EF4-FFF2-40B4-BE49-F238E27FC236}">
                <a16:creationId xmlns:a16="http://schemas.microsoft.com/office/drawing/2014/main" id="{C813AEC1-50C8-4EDA-B81E-081EC8655A84}"/>
              </a:ext>
            </a:extLst>
          </p:cNvPr>
          <p:cNvSpPr txBox="1"/>
          <p:nvPr/>
        </p:nvSpPr>
        <p:spPr>
          <a:xfrm>
            <a:off x="288883" y="1056123"/>
            <a:ext cx="691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Challenges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from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the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Practitioner‘s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Viewpoint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E1D54B-9FD3-414A-BCD6-46062EEEA7D4}"/>
              </a:ext>
            </a:extLst>
          </p:cNvPr>
          <p:cNvSpPr txBox="1"/>
          <p:nvPr/>
        </p:nvSpPr>
        <p:spPr>
          <a:xfrm>
            <a:off x="384313" y="1658448"/>
            <a:ext cx="1129020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Challenge: UI / UX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Complex interfaces hinder effective use for both procurement experts and bidders.</a:t>
            </a:r>
          </a:p>
          <a:p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Interview examples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Evaluation relies on complex matrices for grading tenders.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Interfaces are difficult to navigate and create unnecessary barriers in the process.</a:t>
            </a:r>
          </a:p>
          <a:p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200" b="1" dirty="0">
                <a:latin typeface="Roboto" panose="02000000000000000000" pitchFamily="2" charset="0"/>
                <a:ea typeface="Roboto" panose="02000000000000000000" pitchFamily="2" charset="0"/>
              </a:rPr>
              <a:t>Derived requirement</a:t>
            </a:r>
            <a:endParaRPr lang="en-GB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GB" sz="2200" b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Standardized user interface with multiple scoring modes (simple vs. advanced)</a:t>
            </a:r>
            <a:r>
              <a:rPr lang="en-GB" sz="2200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 to improve usability and inclusiveness.</a:t>
            </a:r>
          </a:p>
        </p:txBody>
      </p:sp>
    </p:spTree>
    <p:extLst>
      <p:ext uri="{BB962C8B-B14F-4D97-AF65-F5344CB8AC3E}">
        <p14:creationId xmlns:p14="http://schemas.microsoft.com/office/powerpoint/2010/main" val="427233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E060D-2EE8-7F8B-0434-AF3B2001E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26761D7-C0D6-F1D2-769F-AD5364A60B61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20998F1C-869F-A7FC-BE5C-2660364C0C97}"/>
              </a:ext>
            </a:extLst>
          </p:cNvPr>
          <p:cNvSpPr txBox="1"/>
          <p:nvPr/>
        </p:nvSpPr>
        <p:spPr>
          <a:xfrm>
            <a:off x="-1778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de-DE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4E42956-73FF-1056-97A7-B3162C7E1B56}"/>
              </a:ext>
            </a:extLst>
          </p:cNvPr>
          <p:cNvSpPr txBox="1"/>
          <p:nvPr/>
        </p:nvSpPr>
        <p:spPr>
          <a:xfrm>
            <a:off x="384313" y="6405305"/>
            <a:ext cx="42322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Steffen Fock, Jan Westermann, Jean-Pierre Tas, Björn Niehaves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BBED9C-28B3-4BD2-9414-A9DC58D4F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36" y="0"/>
            <a:ext cx="5505824" cy="1004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1" name="Rechteck 8">
            <a:extLst>
              <a:ext uri="{FF2B5EF4-FFF2-40B4-BE49-F238E27FC236}">
                <a16:creationId xmlns:a16="http://schemas.microsoft.com/office/drawing/2014/main" id="{0654D1AA-3FB9-4346-AAD5-D6292BAAE18A}"/>
              </a:ext>
            </a:extLst>
          </p:cNvPr>
          <p:cNvSpPr/>
          <p:nvPr/>
        </p:nvSpPr>
        <p:spPr>
          <a:xfrm>
            <a:off x="270013" y="1720840"/>
            <a:ext cx="52417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6000" b="1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What is the German procurement volume? </a:t>
            </a:r>
            <a:endParaRPr lang="de-DE" sz="6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chteck 8">
            <a:extLst>
              <a:ext uri="{FF2B5EF4-FFF2-40B4-BE49-F238E27FC236}">
                <a16:creationId xmlns:a16="http://schemas.microsoft.com/office/drawing/2014/main" id="{5C283D9B-BAB9-440B-A679-41EA523D5A97}"/>
              </a:ext>
            </a:extLst>
          </p:cNvPr>
          <p:cNvSpPr/>
          <p:nvPr/>
        </p:nvSpPr>
        <p:spPr>
          <a:xfrm>
            <a:off x="6096000" y="1997839"/>
            <a:ext cx="5600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500 bn.</a:t>
            </a:r>
          </a:p>
          <a:p>
            <a:r>
              <a:rPr lang="en-GB" sz="60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6000" b="1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Euro in 2022</a:t>
            </a:r>
            <a:endParaRPr lang="de-DE" sz="6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4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231C1-4315-D3E7-DD0E-94D93D27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80BC0EA-903F-5B1F-EA75-ACE647DF9A87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C12702E-E1A9-4EEE-9EE1-DAC22C2A7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12" name="Textfeld 1">
            <a:extLst>
              <a:ext uri="{FF2B5EF4-FFF2-40B4-BE49-F238E27FC236}">
                <a16:creationId xmlns:a16="http://schemas.microsoft.com/office/drawing/2014/main" id="{0EDDDC40-4063-4923-B6D8-77A1A86B74D9}"/>
              </a:ext>
            </a:extLst>
          </p:cNvPr>
          <p:cNvSpPr txBox="1"/>
          <p:nvPr/>
        </p:nvSpPr>
        <p:spPr>
          <a:xfrm>
            <a:off x="384313" y="6405305"/>
            <a:ext cx="42322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Steffen Fock, Jan Westermann, Jean-Pierre Tas, Björn Niehaves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1A41018-C20A-4790-857B-DE5921F56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94" y="1517788"/>
            <a:ext cx="11812806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Roboto" panose="02000000000000000000" pitchFamily="2" charset="0"/>
                <a:ea typeface="Roboto" panose="02000000000000000000" pitchFamily="2" charset="0"/>
              </a:rPr>
              <a:t>Systematic analysis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of practitioner interviews reveals recurring challenges across law, organization, market, technology, and usability.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Roboto" panose="02000000000000000000" pitchFamily="2" charset="0"/>
                <a:ea typeface="Roboto" panose="02000000000000000000" pitchFamily="2" charset="0"/>
              </a:rPr>
              <a:t>Challenges are diverse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: from legal compliance and time pressure to interoperability, market access, and user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Roboto" panose="02000000000000000000" pitchFamily="2" charset="0"/>
                <a:ea typeface="Roboto" panose="02000000000000000000" pitchFamily="2" charset="0"/>
              </a:rPr>
              <a:t>Derived requirements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highlight the need for digital support tools: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Neutral and consistent requirement formulation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Cross-document plausibility and compliance checks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Workflow guidance and knowledge sharing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Market navigation and vendor diversity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Open interfaces and improved UI/UX</a:t>
            </a:r>
          </a:p>
          <a:p>
            <a:endParaRPr lang="en-GB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000" b="1" dirty="0">
                <a:latin typeface="Roboto" panose="02000000000000000000" pitchFamily="2" charset="0"/>
                <a:ea typeface="Roboto" panose="02000000000000000000" pitchFamily="2" charset="0"/>
              </a:rPr>
              <a:t>Next steps</a:t>
            </a:r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Complete the evaluation of all interview transcripts.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Validate and refine preliminary findings with additional feedback.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Integrate validated requirements into the design and development of the </a:t>
            </a:r>
            <a:r>
              <a:rPr lang="en-GB" sz="2000" i="1">
                <a:latin typeface="Roboto" panose="02000000000000000000" pitchFamily="2" charset="0"/>
                <a:ea typeface="Roboto" panose="02000000000000000000" pitchFamily="2" charset="0"/>
              </a:rPr>
              <a:t>ProcurDat</a:t>
            </a:r>
            <a:r>
              <a:rPr lang="en-GB" sz="200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solution.</a:t>
            </a:r>
          </a:p>
        </p:txBody>
      </p:sp>
      <p:sp>
        <p:nvSpPr>
          <p:cNvPr id="13" name="Textfeld 4">
            <a:extLst>
              <a:ext uri="{FF2B5EF4-FFF2-40B4-BE49-F238E27FC236}">
                <a16:creationId xmlns:a16="http://schemas.microsoft.com/office/drawing/2014/main" id="{C813AEC1-50C8-4EDA-B81E-081EC8655A84}"/>
              </a:ext>
            </a:extLst>
          </p:cNvPr>
          <p:cNvSpPr txBox="1"/>
          <p:nvPr/>
        </p:nvSpPr>
        <p:spPr>
          <a:xfrm>
            <a:off x="288883" y="1056123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Preliminary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008000"/>
                </a:highlight>
              </a:rPr>
              <a:t>Results</a:t>
            </a:r>
            <a:r>
              <a:rPr lang="de-DE" sz="2400" b="1" dirty="0">
                <a:solidFill>
                  <a:schemeClr val="bg1"/>
                </a:solidFill>
                <a:highlight>
                  <a:srgbClr val="008000"/>
                </a:highlight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619555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68331-08E2-7801-BA1E-4A097381D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4BE2F014-E4AB-F3AA-BCB9-3F67CD94ECA5}"/>
              </a:ext>
            </a:extLst>
          </p:cNvPr>
          <p:cNvSpPr txBox="1"/>
          <p:nvPr/>
        </p:nvSpPr>
        <p:spPr>
          <a:xfrm>
            <a:off x="894365" y="2361625"/>
            <a:ext cx="103861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Many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thanks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for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your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attention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!</a:t>
            </a:r>
          </a:p>
          <a:p>
            <a:pPr algn="ctr"/>
            <a:endParaRPr lang="de-DE" sz="4000" b="1" dirty="0">
              <a:solidFill>
                <a:schemeClr val="bg1"/>
              </a:solidFill>
              <a:highlight>
                <a:srgbClr val="BC2E3A"/>
              </a:highlight>
            </a:endParaRPr>
          </a:p>
          <a:p>
            <a:pPr algn="ctr"/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Looking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forward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to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your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questions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and </a:t>
            </a:r>
          </a:p>
          <a:p>
            <a:pPr algn="ctr"/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inspriration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on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how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to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proceed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from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here</a:t>
            </a:r>
            <a:r>
              <a:rPr lang="de-DE" sz="4000" b="1" dirty="0">
                <a:solidFill>
                  <a:schemeClr val="bg1"/>
                </a:solidFill>
                <a:highlight>
                  <a:srgbClr val="BC2E3A"/>
                </a:highlight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2566A-4B55-446F-86C3-6A2990FFF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cxnSp>
        <p:nvCxnSpPr>
          <p:cNvPr id="6" name="Gerade Verbindung 8">
            <a:extLst>
              <a:ext uri="{FF2B5EF4-FFF2-40B4-BE49-F238E27FC236}">
                <a16:creationId xmlns:a16="http://schemas.microsoft.com/office/drawing/2014/main" id="{9137534A-D0D7-4B6F-9185-6E629ED22399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1">
            <a:extLst>
              <a:ext uri="{FF2B5EF4-FFF2-40B4-BE49-F238E27FC236}">
                <a16:creationId xmlns:a16="http://schemas.microsoft.com/office/drawing/2014/main" id="{66AC5F2B-8A05-4941-9E5C-CB446ADEF22A}"/>
              </a:ext>
            </a:extLst>
          </p:cNvPr>
          <p:cNvSpPr txBox="1"/>
          <p:nvPr/>
        </p:nvSpPr>
        <p:spPr>
          <a:xfrm>
            <a:off x="384313" y="6405305"/>
            <a:ext cx="4293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100" dirty="0"/>
              <a:t>Jan Westermann, Steffen Fock, Stefano Geerken, Björn </a:t>
            </a:r>
            <a:r>
              <a:rPr lang="de-DE" sz="1100" dirty="0" err="1"/>
              <a:t>Niehaves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15901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E060D-2EE8-7F8B-0434-AF3B2001E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26761D7-C0D6-F1D2-769F-AD5364A60B61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20998F1C-869F-A7FC-BE5C-2660364C0C97}"/>
              </a:ext>
            </a:extLst>
          </p:cNvPr>
          <p:cNvSpPr txBox="1"/>
          <p:nvPr/>
        </p:nvSpPr>
        <p:spPr>
          <a:xfrm>
            <a:off x="-1778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de-DE" dirty="0" err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4E42956-73FF-1056-97A7-B3162C7E1B56}"/>
              </a:ext>
            </a:extLst>
          </p:cNvPr>
          <p:cNvSpPr txBox="1"/>
          <p:nvPr/>
        </p:nvSpPr>
        <p:spPr>
          <a:xfrm>
            <a:off x="384313" y="6405305"/>
            <a:ext cx="42322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Steffen Fock, Jan Westermann, Jean-Pierre Tas, Björn Niehaves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BBED9C-28B3-4BD2-9414-A9DC58D4F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36" y="0"/>
            <a:ext cx="5505824" cy="1004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1" name="Rechteck 8">
            <a:extLst>
              <a:ext uri="{FF2B5EF4-FFF2-40B4-BE49-F238E27FC236}">
                <a16:creationId xmlns:a16="http://schemas.microsoft.com/office/drawing/2014/main" id="{0654D1AA-3FB9-4346-AAD5-D6292BAAE18A}"/>
              </a:ext>
            </a:extLst>
          </p:cNvPr>
          <p:cNvSpPr/>
          <p:nvPr/>
        </p:nvSpPr>
        <p:spPr>
          <a:xfrm>
            <a:off x="511249" y="1654615"/>
            <a:ext cx="11266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How high are the expenses for the costs of the award process? </a:t>
            </a:r>
            <a:endParaRPr lang="de-DE" sz="6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chteck 8">
            <a:extLst>
              <a:ext uri="{FF2B5EF4-FFF2-40B4-BE49-F238E27FC236}">
                <a16:creationId xmlns:a16="http://schemas.microsoft.com/office/drawing/2014/main" id="{5C283D9B-BAB9-440B-A679-41EA523D5A97}"/>
              </a:ext>
            </a:extLst>
          </p:cNvPr>
          <p:cNvSpPr/>
          <p:nvPr/>
        </p:nvSpPr>
        <p:spPr>
          <a:xfrm>
            <a:off x="-168275" y="3617451"/>
            <a:ext cx="12528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30.8</a:t>
            </a:r>
            <a:r>
              <a:rPr lang="en-GB" sz="120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</a:t>
            </a:r>
            <a:r>
              <a:rPr lang="en-GB" sz="120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illion </a:t>
            </a:r>
            <a:r>
              <a:rPr lang="en-GB" sz="12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</a:t>
            </a:r>
            <a:r>
              <a:rPr lang="en-GB" sz="120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uro</a:t>
            </a:r>
            <a:endParaRPr lang="de-DE" sz="6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6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AA33C-5974-39A3-6FE3-C8D256B4A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9" descr="Ein Bild, das Diagramm, Quittung, Reihe, Text enthält.&#10;&#10;Automatisch generierte Beschreibung">
            <a:extLst>
              <a:ext uri="{FF2B5EF4-FFF2-40B4-BE49-F238E27FC236}">
                <a16:creationId xmlns:a16="http://schemas.microsoft.com/office/drawing/2014/main" id="{7DDF463F-A88A-4D0E-8BFA-46011845F41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90372" y="1004391"/>
            <a:ext cx="9551056" cy="5242969"/>
          </a:xfrm>
          <a:prstGeom prst="rect">
            <a:avLst/>
          </a:prstGeom>
          <a:ln w="0">
            <a:noFill/>
          </a:ln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4D9CA089-2897-CC9E-8439-5222D73C1C47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39D7B49-8EF1-D2AB-56BA-9085C0F96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10" name="Textfeld 1">
            <a:extLst>
              <a:ext uri="{FF2B5EF4-FFF2-40B4-BE49-F238E27FC236}">
                <a16:creationId xmlns:a16="http://schemas.microsoft.com/office/drawing/2014/main" id="{E1A90891-75EC-4270-96B3-D5A5551F7419}"/>
              </a:ext>
            </a:extLst>
          </p:cNvPr>
          <p:cNvSpPr txBox="1"/>
          <p:nvPr/>
        </p:nvSpPr>
        <p:spPr>
          <a:xfrm>
            <a:off x="384313" y="6405305"/>
            <a:ext cx="42322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Steffen Fock, Jan Westermann, Jean-Pierre Tas, Björn Niehaves</a:t>
            </a:r>
          </a:p>
        </p:txBody>
      </p:sp>
      <p:sp>
        <p:nvSpPr>
          <p:cNvPr id="14" name="Left Arrow 5">
            <a:extLst>
              <a:ext uri="{FF2B5EF4-FFF2-40B4-BE49-F238E27FC236}">
                <a16:creationId xmlns:a16="http://schemas.microsoft.com/office/drawing/2014/main" id="{0E92DBE4-6C97-41B6-B8B8-3B43916BEF89}"/>
              </a:ext>
            </a:extLst>
          </p:cNvPr>
          <p:cNvSpPr/>
          <p:nvPr/>
        </p:nvSpPr>
        <p:spPr>
          <a:xfrm rot="10260000">
            <a:off x="4020868" y="1456431"/>
            <a:ext cx="7091703" cy="41019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D5113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5" name="Left Arrow 5">
            <a:extLst>
              <a:ext uri="{FF2B5EF4-FFF2-40B4-BE49-F238E27FC236}">
                <a16:creationId xmlns:a16="http://schemas.microsoft.com/office/drawing/2014/main" id="{39BE142B-0E4C-4314-B87D-56DB7947ADAB}"/>
              </a:ext>
            </a:extLst>
          </p:cNvPr>
          <p:cNvSpPr/>
          <p:nvPr/>
        </p:nvSpPr>
        <p:spPr>
          <a:xfrm rot="11438937">
            <a:off x="4074481" y="4235922"/>
            <a:ext cx="7091703" cy="41019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D5113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611193-6B5A-4C3F-9273-CF67522B7E3A}"/>
              </a:ext>
            </a:extLst>
          </p:cNvPr>
          <p:cNvSpPr/>
          <p:nvPr/>
        </p:nvSpPr>
        <p:spPr>
          <a:xfrm>
            <a:off x="1790372" y="1978920"/>
            <a:ext cx="2059386" cy="936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1D022-60FA-450A-8E41-08804DEB8046}"/>
              </a:ext>
            </a:extLst>
          </p:cNvPr>
          <p:cNvSpPr/>
          <p:nvPr/>
        </p:nvSpPr>
        <p:spPr>
          <a:xfrm>
            <a:off x="1790372" y="4373968"/>
            <a:ext cx="2059386" cy="936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 err="1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2467173-BB90-F440-580D-8729B18CB695}"/>
              </a:ext>
            </a:extLst>
          </p:cNvPr>
          <p:cNvSpPr txBox="1"/>
          <p:nvPr/>
        </p:nvSpPr>
        <p:spPr>
          <a:xfrm>
            <a:off x="434785" y="4448978"/>
            <a:ext cx="32689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algn="r">
              <a:defRPr sz="2400" b="0" i="0" cap="all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dirty="0" err="1"/>
              <a:t>Decreas</a:t>
            </a:r>
            <a:r>
              <a:rPr lang="en-GB" dirty="0"/>
              <a:t> Of </a:t>
            </a:r>
            <a:br>
              <a:rPr lang="en-GB" dirty="0"/>
            </a:br>
            <a:r>
              <a:rPr lang="en-GB" dirty="0"/>
              <a:t>bidder numbers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1F2E51-C55C-4D67-B5FE-4C90252E32A3}"/>
              </a:ext>
            </a:extLst>
          </p:cNvPr>
          <p:cNvSpPr txBox="1"/>
          <p:nvPr/>
        </p:nvSpPr>
        <p:spPr>
          <a:xfrm>
            <a:off x="-2378661" y="209343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n-GB" sz="2400" b="0" i="0" cap="all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Increase in </a:t>
            </a:r>
            <a:endParaRPr lang="en-GB" sz="2400" cap="all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 rtl="0"/>
            <a:r>
              <a:rPr lang="en-GB" sz="2400" b="0" i="0" cap="all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procurement volume</a:t>
            </a:r>
            <a:endParaRPr lang="en-GB" sz="2400" cap="all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14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AA33C-5974-39A3-6FE3-C8D256B4A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4D9CA089-2897-CC9E-8439-5222D73C1C47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39D7B49-8EF1-D2AB-56BA-9085C0F96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10" name="Textfeld 1">
            <a:extLst>
              <a:ext uri="{FF2B5EF4-FFF2-40B4-BE49-F238E27FC236}">
                <a16:creationId xmlns:a16="http://schemas.microsoft.com/office/drawing/2014/main" id="{E1A90891-75EC-4270-96B3-D5A5551F7419}"/>
              </a:ext>
            </a:extLst>
          </p:cNvPr>
          <p:cNvSpPr txBox="1"/>
          <p:nvPr/>
        </p:nvSpPr>
        <p:spPr>
          <a:xfrm>
            <a:off x="384313" y="6405305"/>
            <a:ext cx="42322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Steffen Fock, Jan Westermann, Jean-Pierre Tas, Björn Niehaves</a:t>
            </a:r>
          </a:p>
        </p:txBody>
      </p:sp>
      <p:pic>
        <p:nvPicPr>
          <p:cNvPr id="12" name="Picture 11" descr="A map of a country with different logos&#10;&#10;Description automatically generated">
            <a:extLst>
              <a:ext uri="{FF2B5EF4-FFF2-40B4-BE49-F238E27FC236}">
                <a16:creationId xmlns:a16="http://schemas.microsoft.com/office/drawing/2014/main" id="{DF60E81C-9C8B-4E00-B793-6202788E17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48" r="78226" b="22588"/>
          <a:stretch/>
        </p:blipFill>
        <p:spPr>
          <a:xfrm>
            <a:off x="384313" y="2071671"/>
            <a:ext cx="3730487" cy="39819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 descr="A map of a country with different logos&#10;&#10;Description automatically generated">
            <a:extLst>
              <a:ext uri="{FF2B5EF4-FFF2-40B4-BE49-F238E27FC236}">
                <a16:creationId xmlns:a16="http://schemas.microsoft.com/office/drawing/2014/main" id="{549DF7CD-7F67-416D-88CE-6EB5039DCF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794"/>
          <a:stretch/>
        </p:blipFill>
        <p:spPr>
          <a:xfrm>
            <a:off x="4616562" y="1834684"/>
            <a:ext cx="6885051" cy="4455887"/>
          </a:xfrm>
          <a:prstGeom prst="rect">
            <a:avLst/>
          </a:prstGeom>
          <a:ln>
            <a:noFill/>
          </a:ln>
        </p:spPr>
      </p:pic>
      <p:sp>
        <p:nvSpPr>
          <p:cNvPr id="15" name="Textfeld 3">
            <a:extLst>
              <a:ext uri="{FF2B5EF4-FFF2-40B4-BE49-F238E27FC236}">
                <a16:creationId xmlns:a16="http://schemas.microsoft.com/office/drawing/2014/main" id="{1EC5A91B-A551-4A92-90DD-CB75F3D91374}"/>
              </a:ext>
            </a:extLst>
          </p:cNvPr>
          <p:cNvSpPr txBox="1"/>
          <p:nvPr/>
        </p:nvSpPr>
        <p:spPr>
          <a:xfrm>
            <a:off x="2597508" y="1276043"/>
            <a:ext cx="7093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Announcement</a:t>
            </a:r>
            <a:r>
              <a:rPr lang="de-DE" sz="2400" b="1" dirty="0">
                <a:solidFill>
                  <a:schemeClr val="bg1"/>
                </a:solidFill>
                <a:highlight>
                  <a:srgbClr val="BC2E3A"/>
                </a:highlight>
              </a:rPr>
              <a:t> Portals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vs</a:t>
            </a:r>
            <a:r>
              <a:rPr lang="de-DE" sz="2400" b="1" dirty="0">
                <a:solidFill>
                  <a:schemeClr val="bg1"/>
                </a:solidFill>
                <a:highlight>
                  <a:srgbClr val="BC2E3A"/>
                </a:highlight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BC2E3A"/>
                </a:highlight>
              </a:rPr>
              <a:t>Procurement</a:t>
            </a:r>
            <a:r>
              <a:rPr lang="de-DE" sz="2400" b="1" dirty="0">
                <a:solidFill>
                  <a:schemeClr val="bg1"/>
                </a:solidFill>
                <a:highlight>
                  <a:srgbClr val="BC2E3A"/>
                </a:highlight>
              </a:rPr>
              <a:t> Portals</a:t>
            </a:r>
          </a:p>
        </p:txBody>
      </p:sp>
    </p:spTree>
    <p:extLst>
      <p:ext uri="{BB962C8B-B14F-4D97-AF65-F5344CB8AC3E}">
        <p14:creationId xmlns:p14="http://schemas.microsoft.com/office/powerpoint/2010/main" val="419513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AA33C-5974-39A3-6FE3-C8D256B4A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4D9CA089-2897-CC9E-8439-5222D73C1C47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39D7B49-8EF1-D2AB-56BA-9085C0F96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10" name="Textfeld 1">
            <a:extLst>
              <a:ext uri="{FF2B5EF4-FFF2-40B4-BE49-F238E27FC236}">
                <a16:creationId xmlns:a16="http://schemas.microsoft.com/office/drawing/2014/main" id="{E1A90891-75EC-4270-96B3-D5A5551F7419}"/>
              </a:ext>
            </a:extLst>
          </p:cNvPr>
          <p:cNvSpPr txBox="1"/>
          <p:nvPr/>
        </p:nvSpPr>
        <p:spPr>
          <a:xfrm>
            <a:off x="384313" y="6405305"/>
            <a:ext cx="42322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Steffen Fock, Jan Westermann, Jean-Pierre Tas, Björn Niehaves</a:t>
            </a:r>
          </a:p>
        </p:txBody>
      </p:sp>
      <p:sp>
        <p:nvSpPr>
          <p:cNvPr id="11" name="Rechteck 9">
            <a:extLst>
              <a:ext uri="{FF2B5EF4-FFF2-40B4-BE49-F238E27FC236}">
                <a16:creationId xmlns:a16="http://schemas.microsoft.com/office/drawing/2014/main" id="{ACC319E6-4E72-43BB-ABF4-479C59B055B3}"/>
              </a:ext>
            </a:extLst>
          </p:cNvPr>
          <p:cNvSpPr/>
          <p:nvPr/>
        </p:nvSpPr>
        <p:spPr>
          <a:xfrm>
            <a:off x="384313" y="6163226"/>
            <a:ext cx="11520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Thai, K. V. (2001). Public 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procurement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re-examined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. Journal 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 Public 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Procurement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, 1(1), 9-50.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de-DE" sz="8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185276-A1A3-4026-9964-5624883EB5E5}"/>
              </a:ext>
            </a:extLst>
          </p:cNvPr>
          <p:cNvGrpSpPr/>
          <p:nvPr/>
        </p:nvGrpSpPr>
        <p:grpSpPr>
          <a:xfrm>
            <a:off x="273297" y="1276533"/>
            <a:ext cx="5871016" cy="4599430"/>
            <a:chOff x="1115000" y="1298448"/>
            <a:chExt cx="5871016" cy="45994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AD596C-AEF4-4978-914A-041401E930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416" t="1255" r="13045" b="5777"/>
            <a:stretch/>
          </p:blipFill>
          <p:spPr>
            <a:xfrm>
              <a:off x="1388752" y="1463039"/>
              <a:ext cx="5505824" cy="427024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FF0F92C-8709-4185-B391-9D21A56F88EF}"/>
                </a:ext>
              </a:extLst>
            </p:cNvPr>
            <p:cNvSpPr/>
            <p:nvPr/>
          </p:nvSpPr>
          <p:spPr>
            <a:xfrm>
              <a:off x="4937760" y="1298448"/>
              <a:ext cx="2048256" cy="338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99F579-CD15-42CB-9D1F-10F67CAC9554}"/>
                </a:ext>
              </a:extLst>
            </p:cNvPr>
            <p:cNvSpPr/>
            <p:nvPr/>
          </p:nvSpPr>
          <p:spPr>
            <a:xfrm>
              <a:off x="1115000" y="1298448"/>
              <a:ext cx="2048256" cy="338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3A8100-CD57-4B4F-B5B4-B0440FCF9C63}"/>
                </a:ext>
              </a:extLst>
            </p:cNvPr>
            <p:cNvSpPr/>
            <p:nvPr/>
          </p:nvSpPr>
          <p:spPr>
            <a:xfrm>
              <a:off x="1260736" y="5510928"/>
              <a:ext cx="2048256" cy="338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B05BAF-A298-4699-B3E4-B4BC8E3EAD6B}"/>
                </a:ext>
              </a:extLst>
            </p:cNvPr>
            <p:cNvSpPr/>
            <p:nvPr/>
          </p:nvSpPr>
          <p:spPr>
            <a:xfrm>
              <a:off x="4389940" y="5545523"/>
              <a:ext cx="2596075" cy="352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740E3BFA-7A38-4D7B-B460-906EEB2D4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273" y="1649255"/>
            <a:ext cx="613604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r>
              <a:rPr kumimoji="0" lang="en-GB" altLang="en-DE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omplex</a:t>
            </a: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process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br>
              <a:rPr kumimoji="0" lang="en-GB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Public procurement functions as an iterative cycle linking political guidelines, legal frameworks, budget allocations, and operational execution.</a:t>
            </a:r>
            <a:endParaRPr kumimoji="0" lang="en-GB" altLang="en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Multi-level governance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br>
              <a:rPr kumimoji="0" lang="en-GB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Procurement is shaped by EU law, national regulations, and administrative layers, requiring coordination across institutional levels.</a:t>
            </a:r>
          </a:p>
          <a:p>
            <a:pPr marL="285750" marR="0" lvl="0" indent="-28575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Strategic procurement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br>
              <a:rPr kumimoji="0" lang="en-GB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addition to regulatory compliance, procurement integrates overarching policy goals such as sustainability, resilience, or digital sovereignty</a:t>
            </a:r>
            <a:r>
              <a:rPr kumimoji="0" lang="en-GB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(e.g. </a:t>
            </a:r>
            <a:r>
              <a:rPr kumimoji="0" lang="en-GB" altLang="en-DE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GovTech</a:t>
            </a:r>
            <a:r>
              <a:rPr kumimoji="0" lang="en-GB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6088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AA33C-5974-39A3-6FE3-C8D256B4A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7">
            <a:extLst>
              <a:ext uri="{FF2B5EF4-FFF2-40B4-BE49-F238E27FC236}">
                <a16:creationId xmlns:a16="http://schemas.microsoft.com/office/drawing/2014/main" id="{55131506-6DC6-4099-BFEA-34F6AAF9D2AC}"/>
              </a:ext>
            </a:extLst>
          </p:cNvPr>
          <p:cNvGrpSpPr/>
          <p:nvPr/>
        </p:nvGrpSpPr>
        <p:grpSpPr>
          <a:xfrm>
            <a:off x="5685314" y="-2398"/>
            <a:ext cx="7098892" cy="6855674"/>
            <a:chOff x="5966928" y="1558526"/>
            <a:chExt cx="3607102" cy="3553176"/>
          </a:xfrm>
        </p:grpSpPr>
        <p:sp>
          <p:nvSpPr>
            <p:cNvPr id="13" name="Ellipse 14">
              <a:extLst>
                <a:ext uri="{FF2B5EF4-FFF2-40B4-BE49-F238E27FC236}">
                  <a16:creationId xmlns:a16="http://schemas.microsoft.com/office/drawing/2014/main" id="{554C65D1-0AC6-488B-80DF-B91E384E442F}"/>
                </a:ext>
              </a:extLst>
            </p:cNvPr>
            <p:cNvSpPr/>
            <p:nvPr/>
          </p:nvSpPr>
          <p:spPr>
            <a:xfrm>
              <a:off x="5966928" y="1558526"/>
              <a:ext cx="3607102" cy="3553176"/>
            </a:xfrm>
            <a:prstGeom prst="ellipse">
              <a:avLst/>
            </a:prstGeom>
            <a:solidFill>
              <a:srgbClr val="005A76"/>
            </a:solidFill>
            <a:ln>
              <a:solidFill>
                <a:srgbClr val="005A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err="1"/>
            </a:p>
          </p:txBody>
        </p:sp>
        <p:pic>
          <p:nvPicPr>
            <p:cNvPr id="14" name="Grafik 16">
              <a:extLst>
                <a:ext uri="{FF2B5EF4-FFF2-40B4-BE49-F238E27FC236}">
                  <a16:creationId xmlns:a16="http://schemas.microsoft.com/office/drawing/2014/main" id="{EE6EB716-93BA-41C6-B633-DE7E64600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904" y="1888123"/>
              <a:ext cx="3052847" cy="3052847"/>
            </a:xfrm>
            <a:prstGeom prst="rect">
              <a:avLst/>
            </a:prstGeom>
            <a:ln>
              <a:solidFill>
                <a:srgbClr val="005A76"/>
              </a:solidFill>
            </a:ln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3B21AE0-11DB-43CA-907F-0A0B6005F196}"/>
              </a:ext>
            </a:extLst>
          </p:cNvPr>
          <p:cNvSpPr/>
          <p:nvPr/>
        </p:nvSpPr>
        <p:spPr>
          <a:xfrm>
            <a:off x="2952973" y="425"/>
            <a:ext cx="9718311" cy="6858660"/>
          </a:xfrm>
          <a:prstGeom prst="rect">
            <a:avLst/>
          </a:prstGeom>
          <a:gradFill rotWithShape="0">
            <a:gsLst>
              <a:gs pos="32000">
                <a:srgbClr val="FFFFFF">
                  <a:alpha val="5000"/>
                </a:srgbClr>
              </a:gs>
              <a:gs pos="70000">
                <a:srgbClr val="FFFFFF"/>
              </a:gs>
              <a:gs pos="100000">
                <a:srgbClr val="FFFFFF"/>
              </a:gs>
            </a:gsLst>
            <a:lin ang="10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rial"/>
            </a:endParaRP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4D9CA089-2897-CC9E-8439-5222D73C1C47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F2467173-BB90-F440-580D-8729B18CB695}"/>
              </a:ext>
            </a:extLst>
          </p:cNvPr>
          <p:cNvSpPr txBox="1"/>
          <p:nvPr/>
        </p:nvSpPr>
        <p:spPr>
          <a:xfrm>
            <a:off x="384313" y="1171930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b="1" dirty="0" err="1">
                <a:latin typeface="Roboto" panose="02000000000000000000" pitchFamily="2" charset="0"/>
                <a:ea typeface="Roboto" panose="02000000000000000000" pitchFamily="2" charset="0"/>
              </a:rPr>
              <a:t>ProcurDat</a:t>
            </a:r>
            <a:endParaRPr lang="de-DE" sz="2400" b="1" dirty="0">
              <a:solidFill>
                <a:schemeClr val="bg1"/>
              </a:solidFill>
              <a:highlight>
                <a:srgbClr val="BC2E3A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E1A90891-75EC-4270-96B3-D5A5551F7419}"/>
              </a:ext>
            </a:extLst>
          </p:cNvPr>
          <p:cNvSpPr txBox="1"/>
          <p:nvPr/>
        </p:nvSpPr>
        <p:spPr>
          <a:xfrm>
            <a:off x="384313" y="6405305"/>
            <a:ext cx="42322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Steffen Fock, Jan Westermann, Jean-Pierre Tas, Björn Niehaves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8C28DF-300C-4C48-A2C2-3F09FF74E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1651351"/>
            <a:ext cx="5047223" cy="327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DE" sz="2000" b="1" dirty="0">
                <a:latin typeface="Roboto" panose="02000000000000000000" pitchFamily="2" charset="0"/>
                <a:ea typeface="Roboto" panose="02000000000000000000" pitchFamily="2" charset="0"/>
              </a:rPr>
              <a:t>O</a:t>
            </a: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pen data platform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for </a:t>
            </a:r>
            <a:r>
              <a:rPr kumimoji="0" lang="en-GB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procurement data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Data-driven services</a:t>
            </a: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become possible through comprehensive and interoperable procurement data.</a:t>
            </a:r>
            <a:endParaRPr kumimoji="0" lang="en-GB" altLang="en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DE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Matching</a:t>
            </a:r>
            <a:r>
              <a:rPr kumimoji="0" lang="en-GB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of Tenders &amp; Buyers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en-DE" sz="2000" dirty="0">
                <a:latin typeface="Roboto" panose="02000000000000000000" pitchFamily="2" charset="0"/>
                <a:ea typeface="Roboto" panose="02000000000000000000" pitchFamily="2" charset="0"/>
              </a:rPr>
              <a:t>Research Project </a:t>
            </a:r>
            <a:r>
              <a:rPr lang="en-GB" altLang="en-DE" sz="2000" b="1" dirty="0">
                <a:latin typeface="Roboto" panose="02000000000000000000" pitchFamily="2" charset="0"/>
                <a:ea typeface="Roboto" panose="02000000000000000000" pitchFamily="2" charset="0"/>
              </a:rPr>
              <a:t>funded by the BMFTR</a:t>
            </a:r>
            <a:endParaRPr kumimoji="0" lang="en-DE" altLang="en-DE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2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E060D-2EE8-7F8B-0434-AF3B2001E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D26761D7-C0D6-F1D2-769F-AD5364A60B61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20998F1C-869F-A7FC-BE5C-2660364C0C97}"/>
              </a:ext>
            </a:extLst>
          </p:cNvPr>
          <p:cNvSpPr txBox="1"/>
          <p:nvPr/>
        </p:nvSpPr>
        <p:spPr>
          <a:xfrm>
            <a:off x="-1778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de-DE" dirty="0" err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BBED9C-28B3-4BD2-9414-A9DC58D4F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13" name="Textfeld 3">
            <a:extLst>
              <a:ext uri="{FF2B5EF4-FFF2-40B4-BE49-F238E27FC236}">
                <a16:creationId xmlns:a16="http://schemas.microsoft.com/office/drawing/2014/main" id="{C05A910D-8429-4518-92A7-1492EA097FE2}"/>
              </a:ext>
            </a:extLst>
          </p:cNvPr>
          <p:cNvSpPr txBox="1"/>
          <p:nvPr/>
        </p:nvSpPr>
        <p:spPr>
          <a:xfrm>
            <a:off x="288883" y="1056123"/>
            <a:ext cx="3132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>
                <a:solidFill>
                  <a:schemeClr val="bg1"/>
                </a:solidFill>
                <a:highlight>
                  <a:srgbClr val="BC2E3A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Research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BC2E3A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Objective</a:t>
            </a:r>
            <a:r>
              <a:rPr lang="de-DE" sz="2400" b="1" dirty="0">
                <a:solidFill>
                  <a:schemeClr val="bg1"/>
                </a:solidFill>
                <a:highlight>
                  <a:srgbClr val="BC2E3A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98BA3F8-A2A7-4180-B16C-73721A9A8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00" y="1573213"/>
            <a:ext cx="115200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DE" sz="2200" b="1" dirty="0">
                <a:latin typeface="Roboto" panose="02000000000000000000" pitchFamily="2" charset="0"/>
                <a:ea typeface="Roboto" panose="02000000000000000000" pitchFamily="2" charset="0"/>
              </a:rPr>
              <a:t>Overall</a:t>
            </a:r>
            <a:r>
              <a:rPr kumimoji="0" lang="en-DE" altLang="en-DE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objective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Identify requirements and functionalities for a procurement tool that ensures practical adoption in public procurement by addressing real-world challenges.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D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DE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Approach</a:t>
            </a:r>
            <a:endParaRPr kumimoji="0" lang="en-DE" altLang="en-DE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Apply design science principles as a framework to capture and </a:t>
            </a:r>
            <a:r>
              <a:rPr lang="en-GB" sz="2200" dirty="0" err="1">
                <a:latin typeface="Roboto" panose="02000000000000000000" pitchFamily="2" charset="0"/>
                <a:ea typeface="Roboto" panose="02000000000000000000" pitchFamily="2" charset="0"/>
              </a:rPr>
              <a:t>analyze</a:t>
            </a:r>
            <a:r>
              <a:rPr lang="en-GB" sz="2200" dirty="0">
                <a:latin typeface="Roboto" panose="02000000000000000000" pitchFamily="2" charset="0"/>
                <a:ea typeface="Roboto" panose="02000000000000000000" pitchFamily="2" charset="0"/>
              </a:rPr>
              <a:t> practitioner perspectives.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DE" sz="2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DE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Analytical Steps</a:t>
            </a:r>
            <a:endParaRPr kumimoji="0" lang="en-DE" altLang="en-DE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Conduct and evaluate expert interviews </a:t>
            </a:r>
            <a:r>
              <a:rPr kumimoji="0" lang="en-GB" altLang="en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with</a:t>
            </a:r>
            <a:r>
              <a:rPr kumimoji="0" lang="en-DE" altLang="en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public procurement</a:t>
            </a:r>
            <a:r>
              <a:rPr kumimoji="0" lang="en-GB" altLang="en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practitioners</a:t>
            </a:r>
            <a:r>
              <a:rPr kumimoji="0" lang="en-DE" altLang="en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Cluster recurring themes and prioritize them according to user relevance.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Derive design implications for an artefact that supports practitioners and reduces transaction and process costs.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DE" altLang="en-D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D0CE4FBB-9D78-46E9-9CDB-B661B9FFEA3D}"/>
              </a:ext>
            </a:extLst>
          </p:cNvPr>
          <p:cNvSpPr txBox="1"/>
          <p:nvPr/>
        </p:nvSpPr>
        <p:spPr>
          <a:xfrm>
            <a:off x="384313" y="6405305"/>
            <a:ext cx="42322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latin typeface="Roboto" panose="02000000000000000000" pitchFamily="2" charset="0"/>
                <a:ea typeface="Roboto" panose="02000000000000000000" pitchFamily="2" charset="0"/>
              </a:rPr>
              <a:t>Steffen Fock, Jan Westermann, Jean-Pierre Tas, Björn Niehaves</a:t>
            </a:r>
          </a:p>
        </p:txBody>
      </p:sp>
    </p:spTree>
    <p:extLst>
      <p:ext uri="{BB962C8B-B14F-4D97-AF65-F5344CB8AC3E}">
        <p14:creationId xmlns:p14="http://schemas.microsoft.com/office/powerpoint/2010/main" val="108763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AA33C-5974-39A3-6FE3-C8D256B4A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4D9CA089-2897-CC9E-8439-5222D73C1C47}"/>
              </a:ext>
            </a:extLst>
          </p:cNvPr>
          <p:cNvCxnSpPr>
            <a:cxnSpLocks/>
          </p:cNvCxnSpPr>
          <p:nvPr/>
        </p:nvCxnSpPr>
        <p:spPr>
          <a:xfrm>
            <a:off x="384313" y="6387548"/>
            <a:ext cx="11520000" cy="0"/>
          </a:xfrm>
          <a:prstGeom prst="line">
            <a:avLst/>
          </a:prstGeom>
          <a:ln>
            <a:solidFill>
              <a:srgbClr val="D5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39D7B49-8EF1-D2AB-56BA-9085C0F96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6" y="0"/>
            <a:ext cx="5505824" cy="100439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2467173-BB90-F440-580D-8729B18CB695}"/>
              </a:ext>
            </a:extLst>
          </p:cNvPr>
          <p:cNvSpPr txBox="1"/>
          <p:nvPr/>
        </p:nvSpPr>
        <p:spPr>
          <a:xfrm>
            <a:off x="288883" y="1056123"/>
            <a:ext cx="3781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>
                <a:solidFill>
                  <a:schemeClr val="bg1"/>
                </a:solidFill>
                <a:highlight>
                  <a:srgbClr val="BC2E3A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Design Science </a:t>
            </a:r>
            <a:r>
              <a:rPr lang="de-DE" sz="2400" b="1" dirty="0" err="1">
                <a:solidFill>
                  <a:schemeClr val="bg1"/>
                </a:solidFill>
                <a:highlight>
                  <a:srgbClr val="BC2E3A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Principles</a:t>
            </a:r>
            <a:endParaRPr lang="de-DE" sz="2400" b="1" dirty="0">
              <a:solidFill>
                <a:schemeClr val="bg1"/>
              </a:solidFill>
              <a:highlight>
                <a:srgbClr val="BC2E3A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81C59D8-A954-19BF-6010-3159D70ACD2E}"/>
              </a:ext>
            </a:extLst>
          </p:cNvPr>
          <p:cNvSpPr txBox="1"/>
          <p:nvPr/>
        </p:nvSpPr>
        <p:spPr>
          <a:xfrm>
            <a:off x="384314" y="1621832"/>
            <a:ext cx="1151999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Foundation</a:t>
            </a:r>
            <a:r>
              <a:rPr kumimoji="0" lang="en-DE" altLang="en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 Design of artifacts based on real practice problems, with utility and field evaluation (</a:t>
            </a:r>
            <a:r>
              <a:rPr kumimoji="0" lang="en-DE" altLang="en-DE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Hevner</a:t>
            </a:r>
            <a:r>
              <a:rPr kumimoji="0" lang="en-DE" altLang="en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et al., 2004; Gregor &amp; </a:t>
            </a:r>
            <a:r>
              <a:rPr kumimoji="0" lang="en-DE" altLang="en-DE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Hevner</a:t>
            </a:r>
            <a:r>
              <a:rPr kumimoji="0" lang="en-DE" altLang="en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2013).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Goal</a:t>
            </a:r>
            <a:r>
              <a:rPr kumimoji="0" lang="en-DE" altLang="en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 Create and assess IT artifacts (constructs, models, methods, instantiations) that address relevant real-world challenges.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Dual mandate</a:t>
            </a:r>
            <a:r>
              <a:rPr kumimoji="0" lang="en-DE" altLang="en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: Ensure both </a:t>
            </a:r>
            <a:r>
              <a:rPr kumimoji="0" lang="en-DE" altLang="en-DE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utility</a:t>
            </a:r>
            <a:r>
              <a:rPr kumimoji="0" lang="en-DE" altLang="en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(practical effectiveness) and </a:t>
            </a:r>
            <a:r>
              <a:rPr kumimoji="0" lang="en-DE" altLang="en-DE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rigor</a:t>
            </a:r>
            <a:r>
              <a:rPr kumimoji="0" lang="en-DE" altLang="en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(theoretical grounding, transparent methodology).</a:t>
            </a:r>
            <a:endParaRPr kumimoji="0" lang="en-GB" altLang="en-D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DSRM process</a:t>
            </a:r>
            <a:r>
              <a:rPr lang="en-GB" sz="2200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/>
              <a:t>Problem identification &amp; motivation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/>
              <a:t>Define objectives of a solution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/>
              <a:t>Design &amp; develop the artifact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/>
              <a:t>Demonstrate in context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/>
              <a:t>Evaluate (metrics, experiments, case studies)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/>
              <a:t>Communicate results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DE" altLang="en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i="1" dirty="0"/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E1A90891-75EC-4270-96B3-D5A5551F7419}"/>
              </a:ext>
            </a:extLst>
          </p:cNvPr>
          <p:cNvSpPr txBox="1"/>
          <p:nvPr/>
        </p:nvSpPr>
        <p:spPr>
          <a:xfrm>
            <a:off x="384313" y="6405305"/>
            <a:ext cx="42322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Steffen Fock, Jan Westermann, Jean-Pierre Tas, Björn Niehaves</a:t>
            </a:r>
          </a:p>
        </p:txBody>
      </p:sp>
      <p:sp>
        <p:nvSpPr>
          <p:cNvPr id="11" name="Rechteck 9">
            <a:extLst>
              <a:ext uri="{FF2B5EF4-FFF2-40B4-BE49-F238E27FC236}">
                <a16:creationId xmlns:a16="http://schemas.microsoft.com/office/drawing/2014/main" id="{ACC319E6-4E72-43BB-ABF4-479C59B055B3}"/>
              </a:ext>
            </a:extLst>
          </p:cNvPr>
          <p:cNvSpPr/>
          <p:nvPr/>
        </p:nvSpPr>
        <p:spPr>
          <a:xfrm>
            <a:off x="336000" y="6158463"/>
            <a:ext cx="11520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Gregor, S., &amp; </a:t>
            </a:r>
            <a:r>
              <a:rPr lang="en-US" sz="800" dirty="0" err="1"/>
              <a:t>Hevner</a:t>
            </a:r>
            <a:r>
              <a:rPr lang="en-US" sz="800" dirty="0"/>
              <a:t>, A. (2013). Positioning and presenting design science research. </a:t>
            </a:r>
            <a:r>
              <a:rPr lang="en-US" sz="800" i="1" dirty="0"/>
              <a:t>MIS Quarterly, 37</a:t>
            </a:r>
            <a:r>
              <a:rPr lang="en-US" sz="800" dirty="0"/>
              <a:t>(2), 337–355; </a:t>
            </a:r>
            <a:r>
              <a:rPr lang="en-US" sz="800" i="1" dirty="0" err="1"/>
              <a:t>Hevner</a:t>
            </a:r>
            <a:r>
              <a:rPr lang="en-US" sz="800" i="1" dirty="0"/>
              <a:t>, A., March, S., Park, J., &amp; Ram, S. (2004). Design science in information systems research. MIS Quarterly, 28(1), 75–105 </a:t>
            </a:r>
            <a:r>
              <a:rPr lang="en-US" sz="800" dirty="0"/>
              <a:t>.</a:t>
            </a:r>
            <a:endParaRPr lang="de-DE" sz="800" i="1" dirty="0"/>
          </a:p>
        </p:txBody>
      </p:sp>
    </p:spTree>
    <p:extLst>
      <p:ext uri="{BB962C8B-B14F-4D97-AF65-F5344CB8AC3E}">
        <p14:creationId xmlns:p14="http://schemas.microsoft.com/office/powerpoint/2010/main" val="3505817543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ät Bremen">
  <a:themeElements>
    <a:clrScheme name="Benutzerdefiniert 105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872746"/>
      </a:accent1>
      <a:accent2>
        <a:srgbClr val="D51130"/>
      </a:accent2>
      <a:accent3>
        <a:srgbClr val="DE9BA7"/>
      </a:accent3>
      <a:accent4>
        <a:srgbClr val="1C356B"/>
      </a:accent4>
      <a:accent5>
        <a:srgbClr val="0D68B0"/>
      </a:accent5>
      <a:accent6>
        <a:srgbClr val="95B3D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HB_PowerPoint_2021-10-27.potx" id="{B167F9AD-0BE8-45FA-8670-8FAE54EF80FB}" vid="{255A810B-9D1F-467F-AE8B-7A64A0ED90A6}"/>
    </a:ext>
  </a:extLst>
</a:theme>
</file>

<file path=ppt/theme/theme2.xml><?xml version="1.0" encoding="utf-8"?>
<a:theme xmlns:a="http://schemas.openxmlformats.org/drawingml/2006/main" name="Office">
  <a:themeElements>
    <a:clrScheme name="Benutzerdefiniert 105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872746"/>
      </a:accent1>
      <a:accent2>
        <a:srgbClr val="D51130"/>
      </a:accent2>
      <a:accent3>
        <a:srgbClr val="DE9BA7"/>
      </a:accent3>
      <a:accent4>
        <a:srgbClr val="1C356B"/>
      </a:accent4>
      <a:accent5>
        <a:srgbClr val="0D68B0"/>
      </a:accent5>
      <a:accent6>
        <a:srgbClr val="95B3D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5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872746"/>
      </a:accent1>
      <a:accent2>
        <a:srgbClr val="D51130"/>
      </a:accent2>
      <a:accent3>
        <a:srgbClr val="DE9BA7"/>
      </a:accent3>
      <a:accent4>
        <a:srgbClr val="1C356B"/>
      </a:accent4>
      <a:accent5>
        <a:srgbClr val="0D68B0"/>
      </a:accent5>
      <a:accent6>
        <a:srgbClr val="95B3D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UHB_PowerPoint_2021-10-27</Template>
  <TotalTime>0</TotalTime>
  <Words>2373</Words>
  <Application>Microsoft Office PowerPoint</Application>
  <PresentationFormat>Widescreen</PresentationFormat>
  <Paragraphs>257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Lato</vt:lpstr>
      <vt:lpstr>Roboto</vt:lpstr>
      <vt:lpstr>Wingdings 3</vt:lpstr>
      <vt:lpstr>Universität Bremen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Platz für optionalen Text 1</dc:title>
  <dc:creator>Windows-Benutzer</dc:creator>
  <cp:lastModifiedBy>Jan Westermann</cp:lastModifiedBy>
  <cp:revision>394</cp:revision>
  <dcterms:created xsi:type="dcterms:W3CDTF">2021-11-03T11:47:26Z</dcterms:created>
  <dcterms:modified xsi:type="dcterms:W3CDTF">2025-09-26T07:10:57Z</dcterms:modified>
</cp:coreProperties>
</file>